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1" r:id="rId6"/>
    <p:sldId id="262" r:id="rId7"/>
    <p:sldId id="260" r:id="rId8"/>
    <p:sldId id="264" r:id="rId9"/>
    <p:sldId id="274" r:id="rId10"/>
    <p:sldId id="275" r:id="rId11"/>
    <p:sldId id="276" r:id="rId12"/>
    <p:sldId id="277" r:id="rId13"/>
    <p:sldId id="265" r:id="rId14"/>
    <p:sldId id="266" r:id="rId15"/>
    <p:sldId id="269" r:id="rId16"/>
    <p:sldId id="267" r:id="rId17"/>
    <p:sldId id="268" r:id="rId18"/>
    <p:sldId id="270" r:id="rId19"/>
    <p:sldId id="271"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4"/>
    <a:srgbClr val="9DB2BF"/>
    <a:srgbClr val="F5F5F7"/>
    <a:srgbClr val="FBF9E5"/>
    <a:srgbClr val="9BA4B5"/>
    <a:srgbClr val="394867"/>
    <a:srgbClr val="212A3E"/>
    <a:srgbClr val="F1F6F9"/>
    <a:srgbClr val="434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F0191-6C1C-4132-958D-52F80B3BBE07}" v="36" dt="2023-06-25T23:42:35.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8" d="100"/>
          <a:sy n="88" d="100"/>
        </p:scale>
        <p:origin x="583" y="75"/>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ata2.xml.rels><?xml version="1.0" encoding="UTF-8" standalone="yes"?>
<Relationships xmlns="http://schemas.openxmlformats.org/package/2006/relationships"><Relationship Id="rId1" Type="http://schemas.openxmlformats.org/officeDocument/2006/relationships/image" Target="../media/image3.jpg"/></Relationships>
</file>

<file path=ppt/diagrams/_rels/data3.xml.rels><?xml version="1.0" encoding="UTF-8" standalone="yes"?>
<Relationships xmlns="http://schemas.openxmlformats.org/package/2006/relationships"><Relationship Id="rId1" Type="http://schemas.openxmlformats.org/officeDocument/2006/relationships/image" Target="../media/image4.jpe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5.jpeg"/></Relationships>
</file>

<file path=ppt/diagrams/_rels/data6.xml.rels><?xml version="1.0" encoding="UTF-8" standalone="yes"?>
<Relationships xmlns="http://schemas.openxmlformats.org/package/2006/relationships"><Relationship Id="rId1" Type="http://schemas.openxmlformats.org/officeDocument/2006/relationships/image" Target="../media/image6.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6B66D-4351-47C9-AF79-D362BE3E5BB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A6FBEB5-26D4-4238-A34A-A7412ADB0670}">
      <dgm:prSet phldrT="[Text]" custT="1"/>
      <dgm:spPr>
        <a:solidFill>
          <a:srgbClr val="394867"/>
        </a:solidFill>
      </dgm:spPr>
      <dgm:t>
        <a:bodyPr/>
        <a:lstStyle/>
        <a:p>
          <a:r>
            <a:rPr lang="en-IN" sz="3200" b="1"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DHANU                        21BPS1074</a:t>
          </a:r>
        </a:p>
      </dgm:t>
    </dgm:pt>
    <dgm:pt modelId="{D6A7A479-9150-4BC3-8C0E-3F1F422CB6A4}" type="sibTrans" cxnId="{A6D287F7-DBD4-4D6B-B34A-2C6DB9BDE3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t>
        <a:bodyPr/>
        <a:lstStyle/>
        <a:p>
          <a:endParaRPr lang="en-IN"/>
        </a:p>
      </dgm:t>
    </dgm:pt>
    <dgm:pt modelId="{5DA7CA80-C5AB-434A-A8F7-99472BE31983}" type="parTrans" cxnId="{A6D287F7-DBD4-4D6B-B34A-2C6DB9BDE3B4}">
      <dgm:prSet/>
      <dgm:spPr/>
      <dgm:t>
        <a:bodyPr/>
        <a:lstStyle/>
        <a:p>
          <a:endParaRPr lang="en-IN"/>
        </a:p>
      </dgm:t>
    </dgm:pt>
    <dgm:pt modelId="{F14B1654-8013-4BEE-8C25-839A51F72534}" type="pres">
      <dgm:prSet presAssocID="{23D6B66D-4351-47C9-AF79-D362BE3E5BB1}" presName="Name0" presStyleCnt="0">
        <dgm:presLayoutVars>
          <dgm:chMax val="7"/>
          <dgm:chPref val="7"/>
          <dgm:dir/>
        </dgm:presLayoutVars>
      </dgm:prSet>
      <dgm:spPr/>
    </dgm:pt>
    <dgm:pt modelId="{AF943555-E769-4372-B096-9B06E68F5060}" type="pres">
      <dgm:prSet presAssocID="{23D6B66D-4351-47C9-AF79-D362BE3E5BB1}" presName="Name1" presStyleCnt="0"/>
      <dgm:spPr/>
    </dgm:pt>
    <dgm:pt modelId="{905A2B29-4569-4A58-B0C1-29C7F7238C88}" type="pres">
      <dgm:prSet presAssocID="{D6A7A479-9150-4BC3-8C0E-3F1F422CB6A4}" presName="picture_1" presStyleCnt="0"/>
      <dgm:spPr/>
    </dgm:pt>
    <dgm:pt modelId="{BEECD7D1-CF7D-4930-83D3-AFBD9B8EE224}" type="pres">
      <dgm:prSet presAssocID="{D6A7A479-9150-4BC3-8C0E-3F1F422CB6A4}" presName="pictureRepeatNode" presStyleLbl="alignImgPlace1" presStyleIdx="0" presStyleCnt="1" custScaleX="170671" custScaleY="169858" custLinFactNeighborX="-386" custLinFactNeighborY="-9998"/>
      <dgm:spPr/>
    </dgm:pt>
    <dgm:pt modelId="{BDCA65EF-27FF-485D-8256-189B0D0CA1EE}" type="pres">
      <dgm:prSet presAssocID="{AA6FBEB5-26D4-4238-A34A-A7412ADB0670}" presName="text_1" presStyleLbl="node1" presStyleIdx="0" presStyleCnt="0" custScaleX="290675" custLinFactY="100000" custLinFactNeighborX="5119" custLinFactNeighborY="121363">
        <dgm:presLayoutVars>
          <dgm:bulletEnabled val="1"/>
        </dgm:presLayoutVars>
      </dgm:prSet>
      <dgm:spPr/>
    </dgm:pt>
  </dgm:ptLst>
  <dgm:cxnLst>
    <dgm:cxn modelId="{70EDE6AB-EA24-4383-96F8-BE2254B7CE94}" type="presOf" srcId="{D6A7A479-9150-4BC3-8C0E-3F1F422CB6A4}" destId="{BEECD7D1-CF7D-4930-83D3-AFBD9B8EE224}" srcOrd="0" destOrd="0" presId="urn:microsoft.com/office/officeart/2008/layout/CircularPictureCallout"/>
    <dgm:cxn modelId="{F3C1CAD6-C9C9-4EEC-95A2-CD8F7153EE78}" type="presOf" srcId="{AA6FBEB5-26D4-4238-A34A-A7412ADB0670}" destId="{BDCA65EF-27FF-485D-8256-189B0D0CA1EE}" srcOrd="0" destOrd="0" presId="urn:microsoft.com/office/officeart/2008/layout/CircularPictureCallout"/>
    <dgm:cxn modelId="{B80D5BEB-88EE-4544-BC23-AF55B3F666D4}" type="presOf" srcId="{23D6B66D-4351-47C9-AF79-D362BE3E5BB1}" destId="{F14B1654-8013-4BEE-8C25-839A51F72534}" srcOrd="0" destOrd="0" presId="urn:microsoft.com/office/officeart/2008/layout/CircularPictureCallout"/>
    <dgm:cxn modelId="{A6D287F7-DBD4-4D6B-B34A-2C6DB9BDE3B4}" srcId="{23D6B66D-4351-47C9-AF79-D362BE3E5BB1}" destId="{AA6FBEB5-26D4-4238-A34A-A7412ADB0670}" srcOrd="0" destOrd="0" parTransId="{5DA7CA80-C5AB-434A-A8F7-99472BE31983}" sibTransId="{D6A7A479-9150-4BC3-8C0E-3F1F422CB6A4}"/>
    <dgm:cxn modelId="{E0044486-2FA6-4F0C-A132-2E7387CAB1F0}" type="presParOf" srcId="{F14B1654-8013-4BEE-8C25-839A51F72534}" destId="{AF943555-E769-4372-B096-9B06E68F5060}" srcOrd="0" destOrd="0" presId="urn:microsoft.com/office/officeart/2008/layout/CircularPictureCallout"/>
    <dgm:cxn modelId="{2812A430-3674-4351-811C-69546A0F7845}" type="presParOf" srcId="{AF943555-E769-4372-B096-9B06E68F5060}" destId="{905A2B29-4569-4A58-B0C1-29C7F7238C88}" srcOrd="0" destOrd="0" presId="urn:microsoft.com/office/officeart/2008/layout/CircularPictureCallout"/>
    <dgm:cxn modelId="{8C194028-F364-4A70-AD6B-E2B3B57D96B6}" type="presParOf" srcId="{905A2B29-4569-4A58-B0C1-29C7F7238C88}" destId="{BEECD7D1-CF7D-4930-83D3-AFBD9B8EE224}" srcOrd="0" destOrd="0" presId="urn:microsoft.com/office/officeart/2008/layout/CircularPictureCallout"/>
    <dgm:cxn modelId="{F3A44C35-5A15-43D9-AA09-81F3CD8E09BD}" type="presParOf" srcId="{AF943555-E769-4372-B096-9B06E68F5060}" destId="{BDCA65EF-27FF-485D-8256-189B0D0CA1EE}"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D6B66D-4351-47C9-AF79-D362BE3E5BB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A6FBEB5-26D4-4238-A34A-A7412ADB0670}">
      <dgm:prSet phldrT="[Text]" custT="1"/>
      <dgm:spPr/>
      <dgm:t>
        <a:bodyPr/>
        <a:lstStyle/>
        <a:p>
          <a:r>
            <a:rPr lang="en-IN"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DHANU 21BPS1074</a:t>
          </a:r>
        </a:p>
      </dgm:t>
    </dgm:pt>
    <dgm:pt modelId="{D6A7A479-9150-4BC3-8C0E-3F1F422CB6A4}" type="sibTrans" cxnId="{A6D287F7-DBD4-4D6B-B34A-2C6DB9BDE3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t>
        <a:bodyPr/>
        <a:lstStyle/>
        <a:p>
          <a:endParaRPr lang="en-IN"/>
        </a:p>
      </dgm:t>
    </dgm:pt>
    <dgm:pt modelId="{5DA7CA80-C5AB-434A-A8F7-99472BE31983}" type="parTrans" cxnId="{A6D287F7-DBD4-4D6B-B34A-2C6DB9BDE3B4}">
      <dgm:prSet/>
      <dgm:spPr/>
      <dgm:t>
        <a:bodyPr/>
        <a:lstStyle/>
        <a:p>
          <a:endParaRPr lang="en-IN"/>
        </a:p>
      </dgm:t>
    </dgm:pt>
    <dgm:pt modelId="{F14B1654-8013-4BEE-8C25-839A51F72534}" type="pres">
      <dgm:prSet presAssocID="{23D6B66D-4351-47C9-AF79-D362BE3E5BB1}" presName="Name0" presStyleCnt="0">
        <dgm:presLayoutVars>
          <dgm:chMax val="7"/>
          <dgm:chPref val="7"/>
          <dgm:dir/>
        </dgm:presLayoutVars>
      </dgm:prSet>
      <dgm:spPr/>
    </dgm:pt>
    <dgm:pt modelId="{AF943555-E769-4372-B096-9B06E68F5060}" type="pres">
      <dgm:prSet presAssocID="{23D6B66D-4351-47C9-AF79-D362BE3E5BB1}" presName="Name1" presStyleCnt="0"/>
      <dgm:spPr/>
    </dgm:pt>
    <dgm:pt modelId="{905A2B29-4569-4A58-B0C1-29C7F7238C88}" type="pres">
      <dgm:prSet presAssocID="{D6A7A479-9150-4BC3-8C0E-3F1F422CB6A4}" presName="picture_1" presStyleCnt="0"/>
      <dgm:spPr/>
    </dgm:pt>
    <dgm:pt modelId="{BEECD7D1-CF7D-4930-83D3-AFBD9B8EE224}" type="pres">
      <dgm:prSet presAssocID="{D6A7A479-9150-4BC3-8C0E-3F1F422CB6A4}" presName="pictureRepeatNode" presStyleLbl="alignImgPlace1" presStyleIdx="0" presStyleCnt="1" custScaleX="170671" custScaleY="169858"/>
      <dgm:spPr/>
    </dgm:pt>
    <dgm:pt modelId="{BDCA65EF-27FF-485D-8256-189B0D0CA1EE}" type="pres">
      <dgm:prSet presAssocID="{AA6FBEB5-26D4-4238-A34A-A7412ADB0670}" presName="text_1" presStyleLbl="node1" presStyleIdx="0" presStyleCnt="0" custScaleX="242694" custLinFactY="100000" custLinFactNeighborX="-5449" custLinFactNeighborY="137700">
        <dgm:presLayoutVars>
          <dgm:bulletEnabled val="1"/>
        </dgm:presLayoutVars>
      </dgm:prSet>
      <dgm:spPr/>
    </dgm:pt>
  </dgm:ptLst>
  <dgm:cxnLst>
    <dgm:cxn modelId="{70EDE6AB-EA24-4383-96F8-BE2254B7CE94}" type="presOf" srcId="{D6A7A479-9150-4BC3-8C0E-3F1F422CB6A4}" destId="{BEECD7D1-CF7D-4930-83D3-AFBD9B8EE224}" srcOrd="0" destOrd="0" presId="urn:microsoft.com/office/officeart/2008/layout/CircularPictureCallout"/>
    <dgm:cxn modelId="{F3C1CAD6-C9C9-4EEC-95A2-CD8F7153EE78}" type="presOf" srcId="{AA6FBEB5-26D4-4238-A34A-A7412ADB0670}" destId="{BDCA65EF-27FF-485D-8256-189B0D0CA1EE}" srcOrd="0" destOrd="0" presId="urn:microsoft.com/office/officeart/2008/layout/CircularPictureCallout"/>
    <dgm:cxn modelId="{B80D5BEB-88EE-4544-BC23-AF55B3F666D4}" type="presOf" srcId="{23D6B66D-4351-47C9-AF79-D362BE3E5BB1}" destId="{F14B1654-8013-4BEE-8C25-839A51F72534}" srcOrd="0" destOrd="0" presId="urn:microsoft.com/office/officeart/2008/layout/CircularPictureCallout"/>
    <dgm:cxn modelId="{A6D287F7-DBD4-4D6B-B34A-2C6DB9BDE3B4}" srcId="{23D6B66D-4351-47C9-AF79-D362BE3E5BB1}" destId="{AA6FBEB5-26D4-4238-A34A-A7412ADB0670}" srcOrd="0" destOrd="0" parTransId="{5DA7CA80-C5AB-434A-A8F7-99472BE31983}" sibTransId="{D6A7A479-9150-4BC3-8C0E-3F1F422CB6A4}"/>
    <dgm:cxn modelId="{E0044486-2FA6-4F0C-A132-2E7387CAB1F0}" type="presParOf" srcId="{F14B1654-8013-4BEE-8C25-839A51F72534}" destId="{AF943555-E769-4372-B096-9B06E68F5060}" srcOrd="0" destOrd="0" presId="urn:microsoft.com/office/officeart/2008/layout/CircularPictureCallout"/>
    <dgm:cxn modelId="{2812A430-3674-4351-811C-69546A0F7845}" type="presParOf" srcId="{AF943555-E769-4372-B096-9B06E68F5060}" destId="{905A2B29-4569-4A58-B0C1-29C7F7238C88}" srcOrd="0" destOrd="0" presId="urn:microsoft.com/office/officeart/2008/layout/CircularPictureCallout"/>
    <dgm:cxn modelId="{8C194028-F364-4A70-AD6B-E2B3B57D96B6}" type="presParOf" srcId="{905A2B29-4569-4A58-B0C1-29C7F7238C88}" destId="{BEECD7D1-CF7D-4930-83D3-AFBD9B8EE224}" srcOrd="0" destOrd="0" presId="urn:microsoft.com/office/officeart/2008/layout/CircularPictureCallout"/>
    <dgm:cxn modelId="{F3A44C35-5A15-43D9-AA09-81F3CD8E09BD}" type="presParOf" srcId="{AF943555-E769-4372-B096-9B06E68F5060}" destId="{BDCA65EF-27FF-485D-8256-189B0D0CA1EE}"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D6B66D-4351-47C9-AF79-D362BE3E5BB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A6FBEB5-26D4-4238-A34A-A7412ADB0670}">
      <dgm:prSet phldrT="[Text]" custT="1"/>
      <dgm:spPr/>
      <dgm:t>
        <a:bodyPr/>
        <a:lstStyle/>
        <a:p>
          <a:r>
            <a:rPr lang="en-IN" sz="3200" b="1"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VENUKANTHAN B S 21BPS1592</a:t>
          </a:r>
        </a:p>
      </dgm:t>
    </dgm:pt>
    <dgm:pt modelId="{D6A7A479-9150-4BC3-8C0E-3F1F422CB6A4}" type="sibTrans" cxnId="{A6D287F7-DBD4-4D6B-B34A-2C6DB9BDE3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pt>
    <dgm:pt modelId="{5DA7CA80-C5AB-434A-A8F7-99472BE31983}" type="parTrans" cxnId="{A6D287F7-DBD4-4D6B-B34A-2C6DB9BDE3B4}">
      <dgm:prSet/>
      <dgm:spPr/>
      <dgm:t>
        <a:bodyPr/>
        <a:lstStyle/>
        <a:p>
          <a:endParaRPr lang="en-IN"/>
        </a:p>
      </dgm:t>
    </dgm:pt>
    <dgm:pt modelId="{F14B1654-8013-4BEE-8C25-839A51F72534}" type="pres">
      <dgm:prSet presAssocID="{23D6B66D-4351-47C9-AF79-D362BE3E5BB1}" presName="Name0" presStyleCnt="0">
        <dgm:presLayoutVars>
          <dgm:chMax val="7"/>
          <dgm:chPref val="7"/>
          <dgm:dir/>
        </dgm:presLayoutVars>
      </dgm:prSet>
      <dgm:spPr/>
    </dgm:pt>
    <dgm:pt modelId="{AF943555-E769-4372-B096-9B06E68F5060}" type="pres">
      <dgm:prSet presAssocID="{23D6B66D-4351-47C9-AF79-D362BE3E5BB1}" presName="Name1" presStyleCnt="0"/>
      <dgm:spPr/>
    </dgm:pt>
    <dgm:pt modelId="{905A2B29-4569-4A58-B0C1-29C7F7238C88}" type="pres">
      <dgm:prSet presAssocID="{D6A7A479-9150-4BC3-8C0E-3F1F422CB6A4}" presName="picture_1" presStyleCnt="0"/>
      <dgm:spPr/>
    </dgm:pt>
    <dgm:pt modelId="{BEECD7D1-CF7D-4930-83D3-AFBD9B8EE224}" type="pres">
      <dgm:prSet presAssocID="{D6A7A479-9150-4BC3-8C0E-3F1F422CB6A4}" presName="pictureRepeatNode" presStyleLbl="alignImgPlace1" presStyleIdx="0" presStyleCnt="1" custScaleX="170671" custScaleY="169858" custLinFactNeighborX="-386" custLinFactNeighborY="-9998"/>
      <dgm:spPr/>
    </dgm:pt>
    <dgm:pt modelId="{BDCA65EF-27FF-485D-8256-189B0D0CA1EE}" type="pres">
      <dgm:prSet presAssocID="{AA6FBEB5-26D4-4238-A34A-A7412ADB0670}" presName="text_1" presStyleLbl="node1" presStyleIdx="0" presStyleCnt="0" custScaleX="290675" custLinFactY="100000" custLinFactNeighborX="3316" custLinFactNeighborY="116313">
        <dgm:presLayoutVars>
          <dgm:bulletEnabled val="1"/>
        </dgm:presLayoutVars>
      </dgm:prSet>
      <dgm:spPr/>
    </dgm:pt>
  </dgm:ptLst>
  <dgm:cxnLst>
    <dgm:cxn modelId="{70EDE6AB-EA24-4383-96F8-BE2254B7CE94}" type="presOf" srcId="{D6A7A479-9150-4BC3-8C0E-3F1F422CB6A4}" destId="{BEECD7D1-CF7D-4930-83D3-AFBD9B8EE224}" srcOrd="0" destOrd="0" presId="urn:microsoft.com/office/officeart/2008/layout/CircularPictureCallout"/>
    <dgm:cxn modelId="{F3C1CAD6-C9C9-4EEC-95A2-CD8F7153EE78}" type="presOf" srcId="{AA6FBEB5-26D4-4238-A34A-A7412ADB0670}" destId="{BDCA65EF-27FF-485D-8256-189B0D0CA1EE}" srcOrd="0" destOrd="0" presId="urn:microsoft.com/office/officeart/2008/layout/CircularPictureCallout"/>
    <dgm:cxn modelId="{B80D5BEB-88EE-4544-BC23-AF55B3F666D4}" type="presOf" srcId="{23D6B66D-4351-47C9-AF79-D362BE3E5BB1}" destId="{F14B1654-8013-4BEE-8C25-839A51F72534}" srcOrd="0" destOrd="0" presId="urn:microsoft.com/office/officeart/2008/layout/CircularPictureCallout"/>
    <dgm:cxn modelId="{A6D287F7-DBD4-4D6B-B34A-2C6DB9BDE3B4}" srcId="{23D6B66D-4351-47C9-AF79-D362BE3E5BB1}" destId="{AA6FBEB5-26D4-4238-A34A-A7412ADB0670}" srcOrd="0" destOrd="0" parTransId="{5DA7CA80-C5AB-434A-A8F7-99472BE31983}" sibTransId="{D6A7A479-9150-4BC3-8C0E-3F1F422CB6A4}"/>
    <dgm:cxn modelId="{E0044486-2FA6-4F0C-A132-2E7387CAB1F0}" type="presParOf" srcId="{F14B1654-8013-4BEE-8C25-839A51F72534}" destId="{AF943555-E769-4372-B096-9B06E68F5060}" srcOrd="0" destOrd="0" presId="urn:microsoft.com/office/officeart/2008/layout/CircularPictureCallout"/>
    <dgm:cxn modelId="{2812A430-3674-4351-811C-69546A0F7845}" type="presParOf" srcId="{AF943555-E769-4372-B096-9B06E68F5060}" destId="{905A2B29-4569-4A58-B0C1-29C7F7238C88}" srcOrd="0" destOrd="0" presId="urn:microsoft.com/office/officeart/2008/layout/CircularPictureCallout"/>
    <dgm:cxn modelId="{8C194028-F364-4A70-AD6B-E2B3B57D96B6}" type="presParOf" srcId="{905A2B29-4569-4A58-B0C1-29C7F7238C88}" destId="{BEECD7D1-CF7D-4930-83D3-AFBD9B8EE224}" srcOrd="0" destOrd="0" presId="urn:microsoft.com/office/officeart/2008/layout/CircularPictureCallout"/>
    <dgm:cxn modelId="{F3A44C35-5A15-43D9-AA09-81F3CD8E09BD}" type="presParOf" srcId="{AF943555-E769-4372-B096-9B06E68F5060}" destId="{BDCA65EF-27FF-485D-8256-189B0D0CA1EE}"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D6B66D-4351-47C9-AF79-D362BE3E5BB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A6FBEB5-26D4-4238-A34A-A7412ADB0670}">
      <dgm:prSet phldrT="[Text]" custT="1"/>
      <dgm:spPr/>
      <dgm:t>
        <a:bodyPr/>
        <a:lstStyle/>
        <a:p>
          <a:r>
            <a:rPr lang="en-IN"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DHANU 21BPS1074</a:t>
          </a:r>
        </a:p>
      </dgm:t>
    </dgm:pt>
    <dgm:pt modelId="{D6A7A479-9150-4BC3-8C0E-3F1F422CB6A4}" type="sibTrans" cxnId="{A6D287F7-DBD4-4D6B-B34A-2C6DB9BDE3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t>
        <a:bodyPr/>
        <a:lstStyle/>
        <a:p>
          <a:endParaRPr lang="en-IN"/>
        </a:p>
      </dgm:t>
    </dgm:pt>
    <dgm:pt modelId="{5DA7CA80-C5AB-434A-A8F7-99472BE31983}" type="parTrans" cxnId="{A6D287F7-DBD4-4D6B-B34A-2C6DB9BDE3B4}">
      <dgm:prSet/>
      <dgm:spPr/>
      <dgm:t>
        <a:bodyPr/>
        <a:lstStyle/>
        <a:p>
          <a:endParaRPr lang="en-IN"/>
        </a:p>
      </dgm:t>
    </dgm:pt>
    <dgm:pt modelId="{F14B1654-8013-4BEE-8C25-839A51F72534}" type="pres">
      <dgm:prSet presAssocID="{23D6B66D-4351-47C9-AF79-D362BE3E5BB1}" presName="Name0" presStyleCnt="0">
        <dgm:presLayoutVars>
          <dgm:chMax val="7"/>
          <dgm:chPref val="7"/>
          <dgm:dir/>
        </dgm:presLayoutVars>
      </dgm:prSet>
      <dgm:spPr/>
    </dgm:pt>
    <dgm:pt modelId="{AF943555-E769-4372-B096-9B06E68F5060}" type="pres">
      <dgm:prSet presAssocID="{23D6B66D-4351-47C9-AF79-D362BE3E5BB1}" presName="Name1" presStyleCnt="0"/>
      <dgm:spPr/>
    </dgm:pt>
    <dgm:pt modelId="{905A2B29-4569-4A58-B0C1-29C7F7238C88}" type="pres">
      <dgm:prSet presAssocID="{D6A7A479-9150-4BC3-8C0E-3F1F422CB6A4}" presName="picture_1" presStyleCnt="0"/>
      <dgm:spPr/>
    </dgm:pt>
    <dgm:pt modelId="{BEECD7D1-CF7D-4930-83D3-AFBD9B8EE224}" type="pres">
      <dgm:prSet presAssocID="{D6A7A479-9150-4BC3-8C0E-3F1F422CB6A4}" presName="pictureRepeatNode" presStyleLbl="alignImgPlace1" presStyleIdx="0" presStyleCnt="1" custScaleX="170671" custScaleY="169858"/>
      <dgm:spPr/>
    </dgm:pt>
    <dgm:pt modelId="{BDCA65EF-27FF-485D-8256-189B0D0CA1EE}" type="pres">
      <dgm:prSet presAssocID="{AA6FBEB5-26D4-4238-A34A-A7412ADB0670}" presName="text_1" presStyleLbl="node1" presStyleIdx="0" presStyleCnt="0" custScaleX="242694" custLinFactY="100000" custLinFactNeighborX="-5449" custLinFactNeighborY="137700">
        <dgm:presLayoutVars>
          <dgm:bulletEnabled val="1"/>
        </dgm:presLayoutVars>
      </dgm:prSet>
      <dgm:spPr/>
    </dgm:pt>
  </dgm:ptLst>
  <dgm:cxnLst>
    <dgm:cxn modelId="{70EDE6AB-EA24-4383-96F8-BE2254B7CE94}" type="presOf" srcId="{D6A7A479-9150-4BC3-8C0E-3F1F422CB6A4}" destId="{BEECD7D1-CF7D-4930-83D3-AFBD9B8EE224}" srcOrd="0" destOrd="0" presId="urn:microsoft.com/office/officeart/2008/layout/CircularPictureCallout"/>
    <dgm:cxn modelId="{F3C1CAD6-C9C9-4EEC-95A2-CD8F7153EE78}" type="presOf" srcId="{AA6FBEB5-26D4-4238-A34A-A7412ADB0670}" destId="{BDCA65EF-27FF-485D-8256-189B0D0CA1EE}" srcOrd="0" destOrd="0" presId="urn:microsoft.com/office/officeart/2008/layout/CircularPictureCallout"/>
    <dgm:cxn modelId="{B80D5BEB-88EE-4544-BC23-AF55B3F666D4}" type="presOf" srcId="{23D6B66D-4351-47C9-AF79-D362BE3E5BB1}" destId="{F14B1654-8013-4BEE-8C25-839A51F72534}" srcOrd="0" destOrd="0" presId="urn:microsoft.com/office/officeart/2008/layout/CircularPictureCallout"/>
    <dgm:cxn modelId="{A6D287F7-DBD4-4D6B-B34A-2C6DB9BDE3B4}" srcId="{23D6B66D-4351-47C9-AF79-D362BE3E5BB1}" destId="{AA6FBEB5-26D4-4238-A34A-A7412ADB0670}" srcOrd="0" destOrd="0" parTransId="{5DA7CA80-C5AB-434A-A8F7-99472BE31983}" sibTransId="{D6A7A479-9150-4BC3-8C0E-3F1F422CB6A4}"/>
    <dgm:cxn modelId="{E0044486-2FA6-4F0C-A132-2E7387CAB1F0}" type="presParOf" srcId="{F14B1654-8013-4BEE-8C25-839A51F72534}" destId="{AF943555-E769-4372-B096-9B06E68F5060}" srcOrd="0" destOrd="0" presId="urn:microsoft.com/office/officeart/2008/layout/CircularPictureCallout"/>
    <dgm:cxn modelId="{2812A430-3674-4351-811C-69546A0F7845}" type="presParOf" srcId="{AF943555-E769-4372-B096-9B06E68F5060}" destId="{905A2B29-4569-4A58-B0C1-29C7F7238C88}" srcOrd="0" destOrd="0" presId="urn:microsoft.com/office/officeart/2008/layout/CircularPictureCallout"/>
    <dgm:cxn modelId="{8C194028-F364-4A70-AD6B-E2B3B57D96B6}" type="presParOf" srcId="{905A2B29-4569-4A58-B0C1-29C7F7238C88}" destId="{BEECD7D1-CF7D-4930-83D3-AFBD9B8EE224}" srcOrd="0" destOrd="0" presId="urn:microsoft.com/office/officeart/2008/layout/CircularPictureCallout"/>
    <dgm:cxn modelId="{F3A44C35-5A15-43D9-AA09-81F3CD8E09BD}" type="presParOf" srcId="{AF943555-E769-4372-B096-9B06E68F5060}" destId="{BDCA65EF-27FF-485D-8256-189B0D0CA1EE}"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910BD0-F59C-4FBD-BFF5-91C528A032B9}"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D1AB4BF-9BEC-4E05-948B-0734C635BB6A}">
      <dgm:prSet phldrT="[Text]" custT="1"/>
      <dgm:spPr/>
      <dgm:t>
        <a:bodyPr/>
        <a:lstStyle/>
        <a:p>
          <a:r>
            <a:rPr lang="en-IN"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VENU KANTHAN 21BPS1592</a:t>
          </a:r>
        </a:p>
      </dgm:t>
    </dgm:pt>
    <dgm:pt modelId="{9FA05373-C695-4BD7-A2C2-4074F4618259}" type="parTrans" cxnId="{97261F8D-CBF6-4576-A467-A3395B18BE2D}">
      <dgm:prSet/>
      <dgm:spPr/>
      <dgm:t>
        <a:bodyPr/>
        <a:lstStyle/>
        <a:p>
          <a:endParaRPr lang="en-IN"/>
        </a:p>
      </dgm:t>
    </dgm:pt>
    <dgm:pt modelId="{60F138B2-0166-4CE7-AC45-8930BC81424E}" type="sibTrans" cxnId="{97261F8D-CBF6-4576-A467-A3395B18BE2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pt>
    <dgm:pt modelId="{3FEC5B1E-5F15-4A6A-A661-FEDA1DA754E6}" type="pres">
      <dgm:prSet presAssocID="{F9910BD0-F59C-4FBD-BFF5-91C528A032B9}" presName="Name0" presStyleCnt="0">
        <dgm:presLayoutVars>
          <dgm:chMax val="7"/>
          <dgm:chPref val="7"/>
          <dgm:dir/>
        </dgm:presLayoutVars>
      </dgm:prSet>
      <dgm:spPr/>
    </dgm:pt>
    <dgm:pt modelId="{0BA6054E-96CA-4DDD-B5A4-12109FE77690}" type="pres">
      <dgm:prSet presAssocID="{F9910BD0-F59C-4FBD-BFF5-91C528A032B9}" presName="Name1" presStyleCnt="0"/>
      <dgm:spPr/>
    </dgm:pt>
    <dgm:pt modelId="{98D7E27B-8AB8-4B30-BA64-E5D3335B6633}" type="pres">
      <dgm:prSet presAssocID="{60F138B2-0166-4CE7-AC45-8930BC81424E}" presName="picture_1" presStyleCnt="0"/>
      <dgm:spPr/>
    </dgm:pt>
    <dgm:pt modelId="{37560997-EA1F-40E5-809E-346D506052B0}" type="pres">
      <dgm:prSet presAssocID="{60F138B2-0166-4CE7-AC45-8930BC81424E}" presName="pictureRepeatNode" presStyleLbl="alignImgPlace1" presStyleIdx="0" presStyleCnt="1" custScaleX="151731" custScaleY="146667" custLinFactNeighborX="2138" custLinFactNeighborY="-20461"/>
      <dgm:spPr/>
    </dgm:pt>
    <dgm:pt modelId="{1105A35B-8B61-43BC-95A4-FCA8B2126245}" type="pres">
      <dgm:prSet presAssocID="{9D1AB4BF-9BEC-4E05-948B-0734C635BB6A}" presName="text_1" presStyleLbl="node1" presStyleIdx="0" presStyleCnt="0" custScaleX="249354" custScaleY="124825" custLinFactY="77997" custLinFactNeighborX="8515" custLinFactNeighborY="100000">
        <dgm:presLayoutVars>
          <dgm:bulletEnabled val="1"/>
        </dgm:presLayoutVars>
      </dgm:prSet>
      <dgm:spPr/>
    </dgm:pt>
  </dgm:ptLst>
  <dgm:cxnLst>
    <dgm:cxn modelId="{D8A1FD29-ED5B-46C5-B024-81FF11DBFFE4}" type="presOf" srcId="{9D1AB4BF-9BEC-4E05-948B-0734C635BB6A}" destId="{1105A35B-8B61-43BC-95A4-FCA8B2126245}" srcOrd="0" destOrd="0" presId="urn:microsoft.com/office/officeart/2008/layout/CircularPictureCallout"/>
    <dgm:cxn modelId="{97261F8D-CBF6-4576-A467-A3395B18BE2D}" srcId="{F9910BD0-F59C-4FBD-BFF5-91C528A032B9}" destId="{9D1AB4BF-9BEC-4E05-948B-0734C635BB6A}" srcOrd="0" destOrd="0" parTransId="{9FA05373-C695-4BD7-A2C2-4074F4618259}" sibTransId="{60F138B2-0166-4CE7-AC45-8930BC81424E}"/>
    <dgm:cxn modelId="{4A64BC8E-664A-48D4-BDB7-3A5B66E12624}" type="presOf" srcId="{60F138B2-0166-4CE7-AC45-8930BC81424E}" destId="{37560997-EA1F-40E5-809E-346D506052B0}" srcOrd="0" destOrd="0" presId="urn:microsoft.com/office/officeart/2008/layout/CircularPictureCallout"/>
    <dgm:cxn modelId="{3FF8E6F1-B68C-466A-8C46-9C18020DF21B}" type="presOf" srcId="{F9910BD0-F59C-4FBD-BFF5-91C528A032B9}" destId="{3FEC5B1E-5F15-4A6A-A661-FEDA1DA754E6}" srcOrd="0" destOrd="0" presId="urn:microsoft.com/office/officeart/2008/layout/CircularPictureCallout"/>
    <dgm:cxn modelId="{8A6206A6-4D61-43A8-B331-FC5D86C3E1B1}" type="presParOf" srcId="{3FEC5B1E-5F15-4A6A-A661-FEDA1DA754E6}" destId="{0BA6054E-96CA-4DDD-B5A4-12109FE77690}" srcOrd="0" destOrd="0" presId="urn:microsoft.com/office/officeart/2008/layout/CircularPictureCallout"/>
    <dgm:cxn modelId="{8D6C1BC4-2C1B-4C0E-B608-81AAD5C7CD2E}" type="presParOf" srcId="{0BA6054E-96CA-4DDD-B5A4-12109FE77690}" destId="{98D7E27B-8AB8-4B30-BA64-E5D3335B6633}" srcOrd="0" destOrd="0" presId="urn:microsoft.com/office/officeart/2008/layout/CircularPictureCallout"/>
    <dgm:cxn modelId="{CD9DDAD6-387D-4136-BC71-BEA824304054}" type="presParOf" srcId="{98D7E27B-8AB8-4B30-BA64-E5D3335B6633}" destId="{37560997-EA1F-40E5-809E-346D506052B0}" srcOrd="0" destOrd="0" presId="urn:microsoft.com/office/officeart/2008/layout/CircularPictureCallout"/>
    <dgm:cxn modelId="{CC0D93D5-0BD8-4AE7-AC32-00FDF1B12384}" type="presParOf" srcId="{0BA6054E-96CA-4DDD-B5A4-12109FE77690}" destId="{1105A35B-8B61-43BC-95A4-FCA8B2126245}"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D6B66D-4351-47C9-AF79-D362BE3E5BB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A6FBEB5-26D4-4238-A34A-A7412ADB0670}">
      <dgm:prSet phldrT="[Text]" custT="1"/>
      <dgm:spPr/>
      <dgm:t>
        <a:bodyPr/>
        <a:lstStyle/>
        <a:p>
          <a:r>
            <a:rPr lang="en-IN" sz="3200" b="1"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SHIYAM D T             21BPS1556</a:t>
          </a:r>
        </a:p>
      </dgm:t>
    </dgm:pt>
    <dgm:pt modelId="{D6A7A479-9150-4BC3-8C0E-3F1F422CB6A4}" type="sibTrans" cxnId="{A6D287F7-DBD4-4D6B-B34A-2C6DB9BDE3B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t>
        <a:bodyPr/>
        <a:lstStyle/>
        <a:p>
          <a:endParaRPr lang="en-IN"/>
        </a:p>
      </dgm:t>
    </dgm:pt>
    <dgm:pt modelId="{5DA7CA80-C5AB-434A-A8F7-99472BE31983}" type="parTrans" cxnId="{A6D287F7-DBD4-4D6B-B34A-2C6DB9BDE3B4}">
      <dgm:prSet/>
      <dgm:spPr/>
      <dgm:t>
        <a:bodyPr/>
        <a:lstStyle/>
        <a:p>
          <a:endParaRPr lang="en-IN"/>
        </a:p>
      </dgm:t>
    </dgm:pt>
    <dgm:pt modelId="{F14B1654-8013-4BEE-8C25-839A51F72534}" type="pres">
      <dgm:prSet presAssocID="{23D6B66D-4351-47C9-AF79-D362BE3E5BB1}" presName="Name0" presStyleCnt="0">
        <dgm:presLayoutVars>
          <dgm:chMax val="7"/>
          <dgm:chPref val="7"/>
          <dgm:dir/>
        </dgm:presLayoutVars>
      </dgm:prSet>
      <dgm:spPr/>
    </dgm:pt>
    <dgm:pt modelId="{AF943555-E769-4372-B096-9B06E68F5060}" type="pres">
      <dgm:prSet presAssocID="{23D6B66D-4351-47C9-AF79-D362BE3E5BB1}" presName="Name1" presStyleCnt="0"/>
      <dgm:spPr/>
    </dgm:pt>
    <dgm:pt modelId="{905A2B29-4569-4A58-B0C1-29C7F7238C88}" type="pres">
      <dgm:prSet presAssocID="{D6A7A479-9150-4BC3-8C0E-3F1F422CB6A4}" presName="picture_1" presStyleCnt="0"/>
      <dgm:spPr/>
    </dgm:pt>
    <dgm:pt modelId="{BEECD7D1-CF7D-4930-83D3-AFBD9B8EE224}" type="pres">
      <dgm:prSet presAssocID="{D6A7A479-9150-4BC3-8C0E-3F1F422CB6A4}" presName="pictureRepeatNode" presStyleLbl="alignImgPlace1" presStyleIdx="0" presStyleCnt="1" custScaleX="170671" custScaleY="169858" custLinFactNeighborX="-386" custLinFactNeighborY="-9998"/>
      <dgm:spPr/>
    </dgm:pt>
    <dgm:pt modelId="{BDCA65EF-27FF-485D-8256-189B0D0CA1EE}" type="pres">
      <dgm:prSet presAssocID="{AA6FBEB5-26D4-4238-A34A-A7412ADB0670}" presName="text_1" presStyleLbl="node1" presStyleIdx="0" presStyleCnt="0" custScaleX="290675" custLinFactY="100000" custLinFactNeighborX="3101" custLinFactNeighborY="116313">
        <dgm:presLayoutVars>
          <dgm:bulletEnabled val="1"/>
        </dgm:presLayoutVars>
      </dgm:prSet>
      <dgm:spPr/>
    </dgm:pt>
  </dgm:ptLst>
  <dgm:cxnLst>
    <dgm:cxn modelId="{70EDE6AB-EA24-4383-96F8-BE2254B7CE94}" type="presOf" srcId="{D6A7A479-9150-4BC3-8C0E-3F1F422CB6A4}" destId="{BEECD7D1-CF7D-4930-83D3-AFBD9B8EE224}" srcOrd="0" destOrd="0" presId="urn:microsoft.com/office/officeart/2008/layout/CircularPictureCallout"/>
    <dgm:cxn modelId="{F3C1CAD6-C9C9-4EEC-95A2-CD8F7153EE78}" type="presOf" srcId="{AA6FBEB5-26D4-4238-A34A-A7412ADB0670}" destId="{BDCA65EF-27FF-485D-8256-189B0D0CA1EE}" srcOrd="0" destOrd="0" presId="urn:microsoft.com/office/officeart/2008/layout/CircularPictureCallout"/>
    <dgm:cxn modelId="{B80D5BEB-88EE-4544-BC23-AF55B3F666D4}" type="presOf" srcId="{23D6B66D-4351-47C9-AF79-D362BE3E5BB1}" destId="{F14B1654-8013-4BEE-8C25-839A51F72534}" srcOrd="0" destOrd="0" presId="urn:microsoft.com/office/officeart/2008/layout/CircularPictureCallout"/>
    <dgm:cxn modelId="{A6D287F7-DBD4-4D6B-B34A-2C6DB9BDE3B4}" srcId="{23D6B66D-4351-47C9-AF79-D362BE3E5BB1}" destId="{AA6FBEB5-26D4-4238-A34A-A7412ADB0670}" srcOrd="0" destOrd="0" parTransId="{5DA7CA80-C5AB-434A-A8F7-99472BE31983}" sibTransId="{D6A7A479-9150-4BC3-8C0E-3F1F422CB6A4}"/>
    <dgm:cxn modelId="{E0044486-2FA6-4F0C-A132-2E7387CAB1F0}" type="presParOf" srcId="{F14B1654-8013-4BEE-8C25-839A51F72534}" destId="{AF943555-E769-4372-B096-9B06E68F5060}" srcOrd="0" destOrd="0" presId="urn:microsoft.com/office/officeart/2008/layout/CircularPictureCallout"/>
    <dgm:cxn modelId="{2812A430-3674-4351-811C-69546A0F7845}" type="presParOf" srcId="{AF943555-E769-4372-B096-9B06E68F5060}" destId="{905A2B29-4569-4A58-B0C1-29C7F7238C88}" srcOrd="0" destOrd="0" presId="urn:microsoft.com/office/officeart/2008/layout/CircularPictureCallout"/>
    <dgm:cxn modelId="{8C194028-F364-4A70-AD6B-E2B3B57D96B6}" type="presParOf" srcId="{905A2B29-4569-4A58-B0C1-29C7F7238C88}" destId="{BEECD7D1-CF7D-4930-83D3-AFBD9B8EE224}" srcOrd="0" destOrd="0" presId="urn:microsoft.com/office/officeart/2008/layout/CircularPictureCallout"/>
    <dgm:cxn modelId="{F3A44C35-5A15-43D9-AA09-81F3CD8E09BD}" type="presParOf" srcId="{AF943555-E769-4372-B096-9B06E68F5060}" destId="{BDCA65EF-27FF-485D-8256-189B0D0CA1EE}"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CD7D1-CF7D-4930-83D3-AFBD9B8EE224}">
      <dsp:nvSpPr>
        <dsp:cNvPr id="0" name=""/>
        <dsp:cNvSpPr/>
      </dsp:nvSpPr>
      <dsp:spPr>
        <a:xfrm>
          <a:off x="435275" y="535178"/>
          <a:ext cx="5202854" cy="5178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A65EF-27FF-485D-8256-189B0D0CA1EE}">
      <dsp:nvSpPr>
        <dsp:cNvPr id="0" name=""/>
        <dsp:cNvSpPr/>
      </dsp:nvSpPr>
      <dsp:spPr>
        <a:xfrm>
          <a:off x="312777" y="5750403"/>
          <a:ext cx="5671129" cy="1005995"/>
        </a:xfrm>
        <a:prstGeom prst="rect">
          <a:avLst/>
        </a:prstGeom>
        <a:solidFill>
          <a:srgbClr val="394867"/>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en-IN" sz="3200" b="1" kern="1200"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DHANU                        21BPS1074</a:t>
          </a:r>
        </a:p>
      </dsp:txBody>
      <dsp:txXfrm>
        <a:off x="312777" y="5750403"/>
        <a:ext cx="5671129" cy="1005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CD7D1-CF7D-4930-83D3-AFBD9B8EE224}">
      <dsp:nvSpPr>
        <dsp:cNvPr id="0" name=""/>
        <dsp:cNvSpPr/>
      </dsp:nvSpPr>
      <dsp:spPr>
        <a:xfrm>
          <a:off x="447042" y="839964"/>
          <a:ext cx="5202854" cy="5178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A65EF-27FF-485D-8256-189B0D0CA1EE}">
      <dsp:nvSpPr>
        <dsp:cNvPr id="0" name=""/>
        <dsp:cNvSpPr/>
      </dsp:nvSpPr>
      <dsp:spPr>
        <a:xfrm>
          <a:off x="574653" y="5852004"/>
          <a:ext cx="4735010" cy="1005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r>
            <a:rPr lang="en-IN" sz="40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DHANU 21BPS1074</a:t>
          </a:r>
        </a:p>
      </dsp:txBody>
      <dsp:txXfrm>
        <a:off x="574653" y="5852004"/>
        <a:ext cx="4735010" cy="1005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CD7D1-CF7D-4930-83D3-AFBD9B8EE224}">
      <dsp:nvSpPr>
        <dsp:cNvPr id="0" name=""/>
        <dsp:cNvSpPr/>
      </dsp:nvSpPr>
      <dsp:spPr>
        <a:xfrm>
          <a:off x="435275" y="535178"/>
          <a:ext cx="5202854" cy="5178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A65EF-27FF-485D-8256-189B0D0CA1EE}">
      <dsp:nvSpPr>
        <dsp:cNvPr id="0" name=""/>
        <dsp:cNvSpPr/>
      </dsp:nvSpPr>
      <dsp:spPr>
        <a:xfrm>
          <a:off x="277600" y="5699600"/>
          <a:ext cx="5671129" cy="1005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en-IN" sz="3200" b="1" kern="1200"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VENUKANTHAN B S 21BPS1592</a:t>
          </a:r>
        </a:p>
      </dsp:txBody>
      <dsp:txXfrm>
        <a:off x="277600" y="5699600"/>
        <a:ext cx="5671129" cy="1005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CD7D1-CF7D-4930-83D3-AFBD9B8EE224}">
      <dsp:nvSpPr>
        <dsp:cNvPr id="0" name=""/>
        <dsp:cNvSpPr/>
      </dsp:nvSpPr>
      <dsp:spPr>
        <a:xfrm>
          <a:off x="447042" y="839964"/>
          <a:ext cx="5202854" cy="5178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A65EF-27FF-485D-8256-189B0D0CA1EE}">
      <dsp:nvSpPr>
        <dsp:cNvPr id="0" name=""/>
        <dsp:cNvSpPr/>
      </dsp:nvSpPr>
      <dsp:spPr>
        <a:xfrm>
          <a:off x="574653" y="5852004"/>
          <a:ext cx="4735010" cy="1005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r>
            <a:rPr lang="en-IN" sz="40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DHANU 21BPS1074</a:t>
          </a:r>
        </a:p>
      </dsp:txBody>
      <dsp:txXfrm>
        <a:off x="574653" y="5852004"/>
        <a:ext cx="4735010" cy="1005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60997-EA1F-40E5-809E-346D506052B0}">
      <dsp:nvSpPr>
        <dsp:cNvPr id="0" name=""/>
        <dsp:cNvSpPr/>
      </dsp:nvSpPr>
      <dsp:spPr>
        <a:xfrm>
          <a:off x="900884" y="212786"/>
          <a:ext cx="5202855" cy="50292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05A35B-8B61-43BC-95A4-FCA8B2126245}">
      <dsp:nvSpPr>
        <dsp:cNvPr id="0" name=""/>
        <dsp:cNvSpPr/>
      </dsp:nvSpPr>
      <dsp:spPr>
        <a:xfrm>
          <a:off x="879755" y="5409003"/>
          <a:ext cx="5472223" cy="141248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r>
            <a:rPr lang="en-IN" sz="4000" b="1" kern="1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VENU KANTHAN 21BPS1592</a:t>
          </a:r>
        </a:p>
      </dsp:txBody>
      <dsp:txXfrm>
        <a:off x="879755" y="5409003"/>
        <a:ext cx="5472223" cy="1412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CD7D1-CF7D-4930-83D3-AFBD9B8EE224}">
      <dsp:nvSpPr>
        <dsp:cNvPr id="0" name=""/>
        <dsp:cNvSpPr/>
      </dsp:nvSpPr>
      <dsp:spPr>
        <a:xfrm>
          <a:off x="435275" y="535178"/>
          <a:ext cx="5202854" cy="5178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A65EF-27FF-485D-8256-189B0D0CA1EE}">
      <dsp:nvSpPr>
        <dsp:cNvPr id="0" name=""/>
        <dsp:cNvSpPr/>
      </dsp:nvSpPr>
      <dsp:spPr>
        <a:xfrm>
          <a:off x="273406" y="5699600"/>
          <a:ext cx="5671129" cy="1005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en-IN" sz="3200" b="1" kern="1200" dirty="0">
              <a:solidFill>
                <a:srgbClr val="F1F6F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SHIYAM D T             21BPS1556</a:t>
          </a:r>
        </a:p>
      </dsp:txBody>
      <dsp:txXfrm>
        <a:off x="273406" y="5699600"/>
        <a:ext cx="5671129" cy="100599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BF57-28B8-3208-CF5A-C3CE44E55C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0543FA-0697-C0A2-C1CF-C4D4EF13B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77AC6A-D35A-73D5-D044-19148BC255C1}"/>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A13E1E99-14C2-5650-DE33-31A3AECB5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7DD69D-B110-EA85-DDDD-FD2E4F227C3B}"/>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225234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0003-58BE-C680-8731-F17A6F18F1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6D3870-CD18-EEEB-63FF-EBB9F9962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A43EA5-A185-5DE3-37E0-933DF1DAAF68}"/>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5536874C-C4F4-BF98-BA89-2705DAC6C0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4B0CA-34A8-778E-E6FE-0668C5D78F69}"/>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308794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C54968-E723-186B-DB6A-7F60D5A303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9FFB6D-AF1E-C4E0-C675-34E3920D9F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B1033D-A312-E744-4B5A-AA640F867E7A}"/>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DC698E0A-5FCB-849A-E864-F057C9807B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7FB135-6336-F7C4-7E3B-257D68612511}"/>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60731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0461-DA80-240C-9CB9-67AAB559E0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7CA62A-4C94-1884-DF16-83C3D4D849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0C9142-176A-DB87-4D9A-03E2CC6AC547}"/>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4074368B-EB0E-2E22-42F0-D5F1A1811C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79FE91-AEED-025B-5223-4386C11CD4D7}"/>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560885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2094-A01F-6443-56D5-5A66091E5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5B29BC-27E7-0873-7858-3E4C5EE00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BCBC01-AA14-A16C-1B1C-57EB0FF84A16}"/>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857D4B9B-AD18-5029-3F22-9BB90A669E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07E189-2498-8619-418B-4772E63A3CAB}"/>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274930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3A12-C692-B602-05F5-5EF1333514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5414AE-A3E4-9A51-AAA8-A14CBCEADD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AE7E14-B996-6772-1563-CEA8B7D506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3884DE-C765-2BDD-BB17-7266049A3D8E}"/>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6" name="Footer Placeholder 5">
            <a:extLst>
              <a:ext uri="{FF2B5EF4-FFF2-40B4-BE49-F238E27FC236}">
                <a16:creationId xmlns:a16="http://schemas.microsoft.com/office/drawing/2014/main" id="{D316A740-D642-8065-7442-F0878EAEE5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F206AF-0FED-54A2-8F5D-2112D94D2771}"/>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417937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C25B-4C9E-C238-C8FD-7316E7DEA4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FCB6D8-E8C2-3206-6689-5395A4548D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FF73FC-462B-E229-16B2-F9CA099982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7ED93B-7B4B-84E0-4EBC-54AF0D18D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4F9897-7794-4DDA-FB9B-92F01D432A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630AFA-F143-2420-49FC-3543029FA61B}"/>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8" name="Footer Placeholder 7">
            <a:extLst>
              <a:ext uri="{FF2B5EF4-FFF2-40B4-BE49-F238E27FC236}">
                <a16:creationId xmlns:a16="http://schemas.microsoft.com/office/drawing/2014/main" id="{896AF23B-A7C3-57E1-F6D9-47E90B4CF2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2FCAEA-FF06-755C-E602-6D252821AFEA}"/>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243127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25B7-4673-6AA4-42A3-31D54AD744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6E17A5-BB07-A456-ABC8-794C81B91994}"/>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4" name="Footer Placeholder 3">
            <a:extLst>
              <a:ext uri="{FF2B5EF4-FFF2-40B4-BE49-F238E27FC236}">
                <a16:creationId xmlns:a16="http://schemas.microsoft.com/office/drawing/2014/main" id="{B880B5D4-B51C-67A0-EDE1-794DA96CED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3D93E2-6C56-19D3-7C21-26D88445F4AD}"/>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3797344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D478C-F03F-B22D-FE66-1C803F236928}"/>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3" name="Footer Placeholder 2">
            <a:extLst>
              <a:ext uri="{FF2B5EF4-FFF2-40B4-BE49-F238E27FC236}">
                <a16:creationId xmlns:a16="http://schemas.microsoft.com/office/drawing/2014/main" id="{8AA17A63-67B2-08D3-F5AC-35B083E0E4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19C01E-34A8-AD28-977F-3B3747A01CAB}"/>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1749029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0FC5-FF6D-CCA6-8623-D1E6EA48E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1C3152-99F6-FA26-D7B8-5BB2D81D9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56F396-4AEB-CEA6-6076-20A003F5B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CA118-AFB6-1022-FA21-BD4B5A7A35FB}"/>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6" name="Footer Placeholder 5">
            <a:extLst>
              <a:ext uri="{FF2B5EF4-FFF2-40B4-BE49-F238E27FC236}">
                <a16:creationId xmlns:a16="http://schemas.microsoft.com/office/drawing/2014/main" id="{46890A90-C8F1-92A3-7F5D-E29FE102AB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2EAD9A-E600-42FB-266E-F39667B625A7}"/>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4081772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79E27-E9A2-6BF8-DF78-82106B608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E9F10B-FEB9-2DB6-470F-6FE9AA0092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566EB4-9D6E-9D0F-C783-632E18CE0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47789-423F-3D04-483F-C530DEC06AB4}"/>
              </a:ext>
            </a:extLst>
          </p:cNvPr>
          <p:cNvSpPr>
            <a:spLocks noGrp="1"/>
          </p:cNvSpPr>
          <p:nvPr>
            <p:ph type="dt" sz="half" idx="10"/>
          </p:nvPr>
        </p:nvSpPr>
        <p:spPr/>
        <p:txBody>
          <a:bodyPr/>
          <a:lstStyle/>
          <a:p>
            <a:fld id="{1410AF3A-AEDB-461A-B263-0ED290F3697F}" type="datetimeFigureOut">
              <a:rPr lang="en-IN" smtClean="0"/>
              <a:t>26-06-2023</a:t>
            </a:fld>
            <a:endParaRPr lang="en-IN"/>
          </a:p>
        </p:txBody>
      </p:sp>
      <p:sp>
        <p:nvSpPr>
          <p:cNvPr id="6" name="Footer Placeholder 5">
            <a:extLst>
              <a:ext uri="{FF2B5EF4-FFF2-40B4-BE49-F238E27FC236}">
                <a16:creationId xmlns:a16="http://schemas.microsoft.com/office/drawing/2014/main" id="{CB2F4BC3-90C0-D07E-4541-1D8CEA6F7D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81C25A-BC34-C826-634D-BA6C1A773E52}"/>
              </a:ext>
            </a:extLst>
          </p:cNvPr>
          <p:cNvSpPr>
            <a:spLocks noGrp="1"/>
          </p:cNvSpPr>
          <p:nvPr>
            <p:ph type="sldNum" sz="quarter" idx="12"/>
          </p:nvPr>
        </p:nvSpPr>
        <p:spPr/>
        <p:txBody>
          <a:bodyPr/>
          <a:lstStyle/>
          <a:p>
            <a:fld id="{96EE5723-CEDF-4BA7-83F2-8DE4D8E0DEE8}" type="slidenum">
              <a:rPr lang="en-IN" smtClean="0"/>
              <a:t>‹#›</a:t>
            </a:fld>
            <a:endParaRPr lang="en-IN"/>
          </a:p>
        </p:txBody>
      </p:sp>
    </p:spTree>
    <p:extLst>
      <p:ext uri="{BB962C8B-B14F-4D97-AF65-F5344CB8AC3E}">
        <p14:creationId xmlns:p14="http://schemas.microsoft.com/office/powerpoint/2010/main" val="221330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8BAA5-C7AB-F1C8-ED2D-EAF9E77C5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F346F2-F2AD-CA32-B98E-D745D46E1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6F892F-762F-4CE4-2ED0-A60B39C3A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0AF3A-AEDB-461A-B263-0ED290F3697F}" type="datetimeFigureOut">
              <a:rPr lang="en-IN" smtClean="0"/>
              <a:t>26-06-2023</a:t>
            </a:fld>
            <a:endParaRPr lang="en-IN"/>
          </a:p>
        </p:txBody>
      </p:sp>
      <p:sp>
        <p:nvSpPr>
          <p:cNvPr id="5" name="Footer Placeholder 4">
            <a:extLst>
              <a:ext uri="{FF2B5EF4-FFF2-40B4-BE49-F238E27FC236}">
                <a16:creationId xmlns:a16="http://schemas.microsoft.com/office/drawing/2014/main" id="{2D0E5078-2A52-0FED-DA0F-F62CE8D20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771D7C9-A435-DF94-40B5-1E30B5229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E5723-CEDF-4BA7-83F2-8DE4D8E0DEE8}" type="slidenum">
              <a:rPr lang="en-IN" smtClean="0"/>
              <a:t>‹#›</a:t>
            </a:fld>
            <a:endParaRPr lang="en-IN"/>
          </a:p>
        </p:txBody>
      </p:sp>
    </p:spTree>
    <p:extLst>
      <p:ext uri="{BB962C8B-B14F-4D97-AF65-F5344CB8AC3E}">
        <p14:creationId xmlns:p14="http://schemas.microsoft.com/office/powerpoint/2010/main" val="15020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2.jpe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image" Target="../media/image2.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image" Target="../media/image7.png"/><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1.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19" Type="http://schemas.openxmlformats.org/officeDocument/2006/relationships/image" Target="../media/image1.pn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1D8CDA-544B-7CA2-E618-FD35C2556399}"/>
              </a:ext>
            </a:extLst>
          </p:cNvPr>
          <p:cNvSpPr>
            <a:spLocks noGrp="1"/>
          </p:cNvSpPr>
          <p:nvPr>
            <p:ph type="ctrTitle"/>
          </p:nvPr>
        </p:nvSpPr>
        <p:spPr>
          <a:xfrm>
            <a:off x="1411704" y="-712453"/>
            <a:ext cx="9962147" cy="712453"/>
          </a:xfrm>
        </p:spPr>
        <p:txBody>
          <a:bodyPr>
            <a:no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SMART-O-THON</a:t>
            </a:r>
          </a:p>
        </p:txBody>
      </p:sp>
      <p:pic>
        <p:nvPicPr>
          <p:cNvPr id="22" name="Picture 21">
            <a:extLst>
              <a:ext uri="{FF2B5EF4-FFF2-40B4-BE49-F238E27FC236}">
                <a16:creationId xmlns:a16="http://schemas.microsoft.com/office/drawing/2014/main" id="{6E306B4A-E6EC-7485-61FF-8A480533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696" y="3678255"/>
            <a:ext cx="5088608" cy="2825316"/>
          </a:xfrm>
          <a:prstGeom prst="rect">
            <a:avLst/>
          </a:prstGeom>
        </p:spPr>
      </p:pic>
      <p:pic>
        <p:nvPicPr>
          <p:cNvPr id="24" name="Picture 23">
            <a:extLst>
              <a:ext uri="{FF2B5EF4-FFF2-40B4-BE49-F238E27FC236}">
                <a16:creationId xmlns:a16="http://schemas.microsoft.com/office/drawing/2014/main" id="{298EAA88-702D-A3D8-CF96-4000D671F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14" y="-356227"/>
            <a:ext cx="8694571" cy="4726148"/>
          </a:xfrm>
          <a:prstGeom prst="rect">
            <a:avLst/>
          </a:prstGeom>
        </p:spPr>
      </p:pic>
      <p:sp>
        <p:nvSpPr>
          <p:cNvPr id="25" name="TextBox 24">
            <a:extLst>
              <a:ext uri="{FF2B5EF4-FFF2-40B4-BE49-F238E27FC236}">
                <a16:creationId xmlns:a16="http://schemas.microsoft.com/office/drawing/2014/main" id="{DD19E926-5255-97B8-0D9F-4EE2CE96384F}"/>
              </a:ext>
            </a:extLst>
          </p:cNvPr>
          <p:cNvSpPr txBox="1"/>
          <p:nvPr/>
        </p:nvSpPr>
        <p:spPr>
          <a:xfrm>
            <a:off x="7267074" y="6272738"/>
            <a:ext cx="4924926" cy="461665"/>
          </a:xfrm>
          <a:prstGeom prst="rect">
            <a:avLst/>
          </a:prstGeom>
          <a:noFill/>
        </p:spPr>
        <p:txBody>
          <a:bodyPr wrap="square" rtlCol="0">
            <a:spAutoFit/>
          </a:bodyPr>
          <a:lstStyle/>
          <a:p>
            <a:pPr algn="ctr"/>
            <a:r>
              <a:rPr lang="en-IN" sz="2400" i="1" dirty="0">
                <a:solidFill>
                  <a:srgbClr val="FF0000"/>
                </a:solidFill>
              </a:rPr>
              <a:t>Use slide show for better experience</a:t>
            </a:r>
          </a:p>
        </p:txBody>
      </p:sp>
    </p:spTree>
    <p:extLst>
      <p:ext uri="{BB962C8B-B14F-4D97-AF65-F5344CB8AC3E}">
        <p14:creationId xmlns:p14="http://schemas.microsoft.com/office/powerpoint/2010/main" val="265217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38" name="Rectangle: Rounded Corners 37">
            <a:extLst>
              <a:ext uri="{FF2B5EF4-FFF2-40B4-BE49-F238E27FC236}">
                <a16:creationId xmlns:a16="http://schemas.microsoft.com/office/drawing/2014/main" id="{221C1401-2D60-069C-276A-9242011B0312}"/>
              </a:ext>
            </a:extLst>
          </p:cNvPr>
          <p:cNvSpPr/>
          <p:nvPr/>
        </p:nvSpPr>
        <p:spPr>
          <a:xfrm rot="19383576">
            <a:off x="-2252927" y="2880034"/>
            <a:ext cx="1412386" cy="16425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31169F04-1EFD-6264-4794-F8C4B0857796}"/>
              </a:ext>
            </a:extLst>
          </p:cNvPr>
          <p:cNvSpPr/>
          <p:nvPr/>
        </p:nvSpPr>
        <p:spPr>
          <a:xfrm>
            <a:off x="3342489" y="-1038288"/>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5CEA384-3808-66B2-D260-5541E8D7EAFE}"/>
              </a:ext>
            </a:extLst>
          </p:cNvPr>
          <p:cNvSpPr/>
          <p:nvPr/>
        </p:nvSpPr>
        <p:spPr>
          <a:xfrm flipV="1">
            <a:off x="12521174" y="-141781"/>
            <a:ext cx="688602" cy="710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FABB3D0-C171-2F98-C0A6-D6BAFBF2F1D4}"/>
              </a:ext>
            </a:extLst>
          </p:cNvPr>
          <p:cNvSpPr txBox="1"/>
          <p:nvPr/>
        </p:nvSpPr>
        <p:spPr>
          <a:xfrm>
            <a:off x="3342490" y="-94175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13D7AF2-C463-0CB6-7D92-84585F1962AE}"/>
              </a:ext>
            </a:extLst>
          </p:cNvPr>
          <p:cNvSpPr txBox="1"/>
          <p:nvPr/>
        </p:nvSpPr>
        <p:spPr>
          <a:xfrm>
            <a:off x="12003913" y="-701711"/>
            <a:ext cx="3568961" cy="630942"/>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There are an estimated 8.4 million visually impaired people in India, including both children and adults. It is estimated that at least 200,000 children in India have severe visual impairment or blindness and approximately 15,000 are in schools for the blind ~National Institutes of Health (India)Our idea aims to develop a digital braille display system that revolutionizes the education of visually impaired children.</a:t>
            </a:r>
            <a:endParaRPr lang="en-IN" sz="7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3F5192-62B0-84AF-0387-95D24AAD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1174" y="3004367"/>
            <a:ext cx="3185530" cy="1393875"/>
          </a:xfrm>
          <a:prstGeom prst="rect">
            <a:avLst/>
          </a:prstGeom>
        </p:spPr>
      </p:pic>
      <p:sp>
        <p:nvSpPr>
          <p:cNvPr id="20" name="TextBox 19">
            <a:extLst>
              <a:ext uri="{FF2B5EF4-FFF2-40B4-BE49-F238E27FC236}">
                <a16:creationId xmlns:a16="http://schemas.microsoft.com/office/drawing/2014/main" id="{33CE798F-492B-B96B-C0A4-6A716638D0BD}"/>
              </a:ext>
            </a:extLst>
          </p:cNvPr>
          <p:cNvSpPr txBox="1"/>
          <p:nvPr/>
        </p:nvSpPr>
        <p:spPr>
          <a:xfrm>
            <a:off x="2472490" y="334645"/>
            <a:ext cx="724702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a:t>
            </a:r>
          </a:p>
        </p:txBody>
      </p:sp>
      <p:pic>
        <p:nvPicPr>
          <p:cNvPr id="3" name="Picture 2">
            <a:extLst>
              <a:ext uri="{FF2B5EF4-FFF2-40B4-BE49-F238E27FC236}">
                <a16:creationId xmlns:a16="http://schemas.microsoft.com/office/drawing/2014/main" id="{7FF9FBBD-3792-A880-11D1-F36ADB6D2F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8432" y="1519979"/>
            <a:ext cx="7247020" cy="4925709"/>
          </a:xfrm>
          <a:prstGeom prst="rect">
            <a:avLst/>
          </a:prstGeom>
        </p:spPr>
      </p:pic>
    </p:spTree>
    <p:extLst>
      <p:ext uri="{BB962C8B-B14F-4D97-AF65-F5344CB8AC3E}">
        <p14:creationId xmlns:p14="http://schemas.microsoft.com/office/powerpoint/2010/main" val="334309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16" name="Rectangle: Rounded Corners 15">
            <a:extLst>
              <a:ext uri="{FF2B5EF4-FFF2-40B4-BE49-F238E27FC236}">
                <a16:creationId xmlns:a16="http://schemas.microsoft.com/office/drawing/2014/main" id="{31169F04-1EFD-6264-4794-F8C4B0857796}"/>
              </a:ext>
            </a:extLst>
          </p:cNvPr>
          <p:cNvSpPr/>
          <p:nvPr/>
        </p:nvSpPr>
        <p:spPr>
          <a:xfrm>
            <a:off x="3342489" y="-1038288"/>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FABB3D0-C171-2F98-C0A6-D6BAFBF2F1D4}"/>
              </a:ext>
            </a:extLst>
          </p:cNvPr>
          <p:cNvSpPr txBox="1"/>
          <p:nvPr/>
        </p:nvSpPr>
        <p:spPr>
          <a:xfrm>
            <a:off x="3342490" y="-94175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3CE798F-492B-B96B-C0A4-6A716638D0BD}"/>
              </a:ext>
            </a:extLst>
          </p:cNvPr>
          <p:cNvSpPr txBox="1"/>
          <p:nvPr/>
        </p:nvSpPr>
        <p:spPr>
          <a:xfrm>
            <a:off x="2325702" y="2777778"/>
            <a:ext cx="724702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COMPONENTS REQUIRED</a:t>
            </a:r>
          </a:p>
        </p:txBody>
      </p:sp>
      <p:pic>
        <p:nvPicPr>
          <p:cNvPr id="2" name="Picture 1">
            <a:extLst>
              <a:ext uri="{FF2B5EF4-FFF2-40B4-BE49-F238E27FC236}">
                <a16:creationId xmlns:a16="http://schemas.microsoft.com/office/drawing/2014/main" id="{FD8267AC-B889-29AF-C1BD-C934FF32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2843" y="2387452"/>
            <a:ext cx="2190031" cy="1488537"/>
          </a:xfrm>
          <a:prstGeom prst="rect">
            <a:avLst/>
          </a:prstGeom>
        </p:spPr>
      </p:pic>
      <p:pic>
        <p:nvPicPr>
          <p:cNvPr id="8" name="Picture 7">
            <a:extLst>
              <a:ext uri="{FF2B5EF4-FFF2-40B4-BE49-F238E27FC236}">
                <a16:creationId xmlns:a16="http://schemas.microsoft.com/office/drawing/2014/main" id="{06DA3873-D804-4DC1-80C1-ED8D60AC1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050" y="4327088"/>
            <a:ext cx="1804519" cy="1488538"/>
          </a:xfrm>
          <a:prstGeom prst="rect">
            <a:avLst/>
          </a:prstGeom>
        </p:spPr>
      </p:pic>
    </p:spTree>
    <p:extLst>
      <p:ext uri="{BB962C8B-B14F-4D97-AF65-F5344CB8AC3E}">
        <p14:creationId xmlns:p14="http://schemas.microsoft.com/office/powerpoint/2010/main" val="419487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38" name="Rectangle: Rounded Corners 37">
            <a:extLst>
              <a:ext uri="{FF2B5EF4-FFF2-40B4-BE49-F238E27FC236}">
                <a16:creationId xmlns:a16="http://schemas.microsoft.com/office/drawing/2014/main" id="{221C1401-2D60-069C-276A-9242011B0312}"/>
              </a:ext>
            </a:extLst>
          </p:cNvPr>
          <p:cNvSpPr/>
          <p:nvPr/>
        </p:nvSpPr>
        <p:spPr>
          <a:xfrm rot="19383576">
            <a:off x="-2252927" y="2880034"/>
            <a:ext cx="1412386" cy="16425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14990BCC-EBEF-2943-9B01-188930297C13}"/>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419170" y="1742033"/>
            <a:ext cx="4930440" cy="3957401"/>
          </a:xfrm>
          <a:prstGeom prst="rect">
            <a:avLst/>
          </a:prstGeom>
        </p:spPr>
      </p:pic>
      <p:sp>
        <p:nvSpPr>
          <p:cNvPr id="16" name="Rectangle: Rounded Corners 15">
            <a:extLst>
              <a:ext uri="{FF2B5EF4-FFF2-40B4-BE49-F238E27FC236}">
                <a16:creationId xmlns:a16="http://schemas.microsoft.com/office/drawing/2014/main" id="{31169F04-1EFD-6264-4794-F8C4B0857796}"/>
              </a:ext>
            </a:extLst>
          </p:cNvPr>
          <p:cNvSpPr/>
          <p:nvPr/>
        </p:nvSpPr>
        <p:spPr>
          <a:xfrm>
            <a:off x="3342489" y="-1038288"/>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5CEA384-3808-66B2-D260-5541E8D7EAFE}"/>
              </a:ext>
            </a:extLst>
          </p:cNvPr>
          <p:cNvSpPr/>
          <p:nvPr/>
        </p:nvSpPr>
        <p:spPr>
          <a:xfrm flipV="1">
            <a:off x="12521174" y="-141781"/>
            <a:ext cx="688602" cy="710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FABB3D0-C171-2F98-C0A6-D6BAFBF2F1D4}"/>
              </a:ext>
            </a:extLst>
          </p:cNvPr>
          <p:cNvSpPr txBox="1"/>
          <p:nvPr/>
        </p:nvSpPr>
        <p:spPr>
          <a:xfrm>
            <a:off x="3342490" y="-94175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13D7AF2-C463-0CB6-7D92-84585F1962AE}"/>
              </a:ext>
            </a:extLst>
          </p:cNvPr>
          <p:cNvSpPr txBox="1"/>
          <p:nvPr/>
        </p:nvSpPr>
        <p:spPr>
          <a:xfrm>
            <a:off x="12003913" y="-701711"/>
            <a:ext cx="3568961" cy="630942"/>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There are an estimated 8.4 million visually impaired people in India, including both children and adults. It is estimated that at least 200,000 children in India have severe visual impairment or blindness and approximately 15,000 are in schools for the blind ~National Institutes of Health (India)Our idea aims to develop a digital braille display system that revolutionizes the education of visually impaired children.</a:t>
            </a:r>
            <a:endParaRPr lang="en-IN" sz="7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3CE798F-492B-B96B-C0A4-6A716638D0BD}"/>
              </a:ext>
            </a:extLst>
          </p:cNvPr>
          <p:cNvSpPr txBox="1"/>
          <p:nvPr/>
        </p:nvSpPr>
        <p:spPr>
          <a:xfrm>
            <a:off x="2472490" y="284547"/>
            <a:ext cx="724702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COMPONENTS REQUIRED</a:t>
            </a:r>
          </a:p>
        </p:txBody>
      </p:sp>
      <p:pic>
        <p:nvPicPr>
          <p:cNvPr id="2" name="Picture 1">
            <a:extLst>
              <a:ext uri="{FF2B5EF4-FFF2-40B4-BE49-F238E27FC236}">
                <a16:creationId xmlns:a16="http://schemas.microsoft.com/office/drawing/2014/main" id="{FD8267AC-B889-29AF-C1BD-C934FF32E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2843" y="2387452"/>
            <a:ext cx="2190031" cy="1488537"/>
          </a:xfrm>
          <a:prstGeom prst="rect">
            <a:avLst/>
          </a:prstGeom>
        </p:spPr>
      </p:pic>
      <p:sp>
        <p:nvSpPr>
          <p:cNvPr id="7" name="Rectangle: Rounded Corners 6">
            <a:extLst>
              <a:ext uri="{FF2B5EF4-FFF2-40B4-BE49-F238E27FC236}">
                <a16:creationId xmlns:a16="http://schemas.microsoft.com/office/drawing/2014/main" id="{9605263D-E6E2-FBAF-8897-197DFDD5D775}"/>
              </a:ext>
            </a:extLst>
          </p:cNvPr>
          <p:cNvSpPr/>
          <p:nvPr/>
        </p:nvSpPr>
        <p:spPr>
          <a:xfrm>
            <a:off x="609600" y="1445610"/>
            <a:ext cx="10363200" cy="4860758"/>
          </a:xfrm>
          <a:prstGeom prst="round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IN" sz="3600" dirty="0">
                <a:latin typeface="Times New Roman" panose="02020603050405020304" pitchFamily="18" charset="0"/>
                <a:cs typeface="Times New Roman" panose="02020603050405020304" pitchFamily="18" charset="0"/>
              </a:rPr>
              <a:t>                          1. Raspberry pi 4</a:t>
            </a:r>
          </a:p>
          <a:p>
            <a:r>
              <a:rPr lang="en-IN" sz="3600" dirty="0">
                <a:latin typeface="Times New Roman" panose="02020603050405020304" pitchFamily="18" charset="0"/>
                <a:cs typeface="Times New Roman" panose="02020603050405020304" pitchFamily="18" charset="0"/>
              </a:rPr>
              <a:t>                          2. Servo</a:t>
            </a:r>
          </a:p>
          <a:p>
            <a:r>
              <a:rPr lang="en-IN" sz="3600" dirty="0">
                <a:latin typeface="Times New Roman" panose="02020603050405020304" pitchFamily="18" charset="0"/>
                <a:cs typeface="Times New Roman" panose="02020603050405020304" pitchFamily="18" charset="0"/>
              </a:rPr>
              <a:t>                          3. Jumper wire</a:t>
            </a:r>
          </a:p>
          <a:p>
            <a:r>
              <a:rPr lang="en-IN" sz="3600" dirty="0">
                <a:latin typeface="Times New Roman" panose="02020603050405020304" pitchFamily="18" charset="0"/>
                <a:cs typeface="Times New Roman" panose="02020603050405020304" pitchFamily="18" charset="0"/>
              </a:rPr>
              <a:t>                          4. Solenoid</a:t>
            </a:r>
          </a:p>
          <a:p>
            <a:r>
              <a:rPr lang="en-IN" sz="3600" dirty="0">
                <a:latin typeface="Times New Roman" panose="02020603050405020304" pitchFamily="18" charset="0"/>
                <a:cs typeface="Times New Roman" panose="02020603050405020304" pitchFamily="18" charset="0"/>
              </a:rPr>
              <a:t>                          5. 12V Supply</a:t>
            </a:r>
          </a:p>
          <a:p>
            <a:r>
              <a:rPr lang="en-IN" sz="3600" dirty="0">
                <a:latin typeface="Times New Roman" panose="02020603050405020304" pitchFamily="18" charset="0"/>
                <a:cs typeface="Times New Roman" panose="02020603050405020304" pitchFamily="18" charset="0"/>
              </a:rPr>
              <a:t>                          6. LCD Display </a:t>
            </a:r>
          </a:p>
          <a:p>
            <a:r>
              <a:rPr lang="en-IN" sz="3600" dirty="0">
                <a:latin typeface="Times New Roman" panose="02020603050405020304" pitchFamily="18" charset="0"/>
                <a:cs typeface="Times New Roman" panose="02020603050405020304" pitchFamily="18" charset="0"/>
              </a:rPr>
              <a:t>                          7. LED Matrix</a:t>
            </a:r>
          </a:p>
          <a:p>
            <a:r>
              <a:rPr lang="en-IN" sz="3600" dirty="0">
                <a:latin typeface="Times New Roman" panose="02020603050405020304" pitchFamily="18" charset="0"/>
                <a:cs typeface="Times New Roman" panose="02020603050405020304" pitchFamily="18" charset="0"/>
              </a:rPr>
              <a:t>                          8. Arduino</a:t>
            </a:r>
          </a:p>
          <a:p>
            <a:pPr algn="ctr"/>
            <a:endParaRPr lang="en-IN" dirty="0"/>
          </a:p>
        </p:txBody>
      </p:sp>
    </p:spTree>
    <p:extLst>
      <p:ext uri="{BB962C8B-B14F-4D97-AF65-F5344CB8AC3E}">
        <p14:creationId xmlns:p14="http://schemas.microsoft.com/office/powerpoint/2010/main" val="1374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3" name="Picture 2">
            <a:extLst>
              <a:ext uri="{FF2B5EF4-FFF2-40B4-BE49-F238E27FC236}">
                <a16:creationId xmlns:a16="http://schemas.microsoft.com/office/drawing/2014/main" id="{0E27308B-655F-C2AE-8E12-B6B11F529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85081">
            <a:off x="-1760529" y="4314330"/>
            <a:ext cx="584558" cy="584558"/>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74956" y="1789790"/>
            <a:ext cx="5369521" cy="4309828"/>
          </a:xfrm>
          <a:prstGeom prst="rect">
            <a:avLst/>
          </a:prstGeom>
        </p:spPr>
      </p:pic>
      <p:sp>
        <p:nvSpPr>
          <p:cNvPr id="15" name="Rectangle: Rounded Corners 14">
            <a:extLst>
              <a:ext uri="{FF2B5EF4-FFF2-40B4-BE49-F238E27FC236}">
                <a16:creationId xmlns:a16="http://schemas.microsoft.com/office/drawing/2014/main" id="{08457106-4F37-84A1-29F1-C84540E70C13}"/>
              </a:ext>
            </a:extLst>
          </p:cNvPr>
          <p:cNvSpPr/>
          <p:nvPr/>
        </p:nvSpPr>
        <p:spPr>
          <a:xfrm>
            <a:off x="6352674" y="1229578"/>
            <a:ext cx="5572124" cy="54302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7617AC46-5AFF-C013-2439-E0158AE7946D}"/>
              </a:ext>
            </a:extLst>
          </p:cNvPr>
          <p:cNvSpPr txBox="1"/>
          <p:nvPr/>
        </p:nvSpPr>
        <p:spPr>
          <a:xfrm>
            <a:off x="6352674" y="1436325"/>
            <a:ext cx="5606935" cy="5016758"/>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There are an estimated 8.4 million visually impaired people in India, including both children and adults</a:t>
            </a:r>
            <a:r>
              <a:rPr lang="en-US" sz="3200" b="1" dirty="0">
                <a:latin typeface="Times New Roman" panose="02020603050405020304" pitchFamily="18" charset="0"/>
                <a:cs typeface="Times New Roman" panose="02020603050405020304" pitchFamily="18" charset="0"/>
              </a:rPr>
              <a:t>.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is estimated that at least </a:t>
            </a: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200,000 children in India have severe visual impairment </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 blindness and </a:t>
            </a: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approximately 15,000 are in schools for the blind</a:t>
            </a:r>
            <a:r>
              <a:rPr lang="en-US"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National Institutes of Health (India)</a:t>
            </a:r>
            <a:endParaRPr lang="en-IN"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F3646B52-9808-0866-BC3F-05DF3CC2F5FB}"/>
              </a:ext>
            </a:extLst>
          </p:cNvPr>
          <p:cNvSpPr/>
          <p:nvPr/>
        </p:nvSpPr>
        <p:spPr>
          <a:xfrm>
            <a:off x="3008772" y="427059"/>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276F627D-EE57-15C3-7B3D-935BF64EAFCD}"/>
              </a:ext>
            </a:extLst>
          </p:cNvPr>
          <p:cNvSpPr txBox="1"/>
          <p:nvPr/>
        </p:nvSpPr>
        <p:spPr>
          <a:xfrm>
            <a:off x="3008773" y="49964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4718C87C-1AB7-BFBF-0835-AD4C3771B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4798" y="2354183"/>
            <a:ext cx="4792770" cy="3181042"/>
          </a:xfrm>
          <a:prstGeom prst="rect">
            <a:avLst/>
          </a:prstGeom>
        </p:spPr>
      </p:pic>
      <p:pic>
        <p:nvPicPr>
          <p:cNvPr id="26" name="Picture 25">
            <a:extLst>
              <a:ext uri="{FF2B5EF4-FFF2-40B4-BE49-F238E27FC236}">
                <a16:creationId xmlns:a16="http://schemas.microsoft.com/office/drawing/2014/main" id="{C7EE249D-F372-5846-1BC6-EB3F9F3D4468}"/>
              </a:ext>
            </a:extLst>
          </p:cNvPr>
          <p:cNvPicPr>
            <a:picLocks noChangeAspect="1"/>
          </p:cNvPicPr>
          <p:nvPr/>
        </p:nvPicPr>
        <p:blipFill>
          <a:blip r:embed="rId7">
            <a:lum bright="70000" contrast="-70000"/>
          </a:blip>
          <a:stretch>
            <a:fillRect/>
          </a:stretch>
        </p:blipFill>
        <p:spPr>
          <a:xfrm>
            <a:off x="-5116144" y="3013774"/>
            <a:ext cx="2421111" cy="2002072"/>
          </a:xfrm>
          <a:prstGeom prst="rect">
            <a:avLst/>
          </a:prstGeom>
        </p:spPr>
      </p:pic>
      <p:sp>
        <p:nvSpPr>
          <p:cNvPr id="27" name="TextBox 26">
            <a:extLst>
              <a:ext uri="{FF2B5EF4-FFF2-40B4-BE49-F238E27FC236}">
                <a16:creationId xmlns:a16="http://schemas.microsoft.com/office/drawing/2014/main" id="{86ED37D2-046D-B6EC-6926-5236C22CE0DC}"/>
              </a:ext>
            </a:extLst>
          </p:cNvPr>
          <p:cNvSpPr txBox="1"/>
          <p:nvPr/>
        </p:nvSpPr>
        <p:spPr>
          <a:xfrm>
            <a:off x="-5164270" y="715083"/>
            <a:ext cx="4455695" cy="738664"/>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really feel that one of consequences for blind people of not being able to access Braille is that they are limited in terms of the kind of science and mathematical things</a:t>
            </a:r>
            <a:endParaRPr lang="en-I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831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8905293">
            <a:off x="-5585213" y="5105992"/>
            <a:ext cx="1686981" cy="1354050"/>
          </a:xfrm>
          <a:prstGeom prst="rect">
            <a:avLst/>
          </a:prstGeom>
        </p:spPr>
      </p:pic>
      <p:pic>
        <p:nvPicPr>
          <p:cNvPr id="14" name="Picture 13">
            <a:extLst>
              <a:ext uri="{FF2B5EF4-FFF2-40B4-BE49-F238E27FC236}">
                <a16:creationId xmlns:a16="http://schemas.microsoft.com/office/drawing/2014/main" id="{FF1D6F72-CF4D-0241-E7B3-8937F6FED98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3171388" y="3995061"/>
            <a:ext cx="2421111" cy="1590493"/>
          </a:xfrm>
          <a:prstGeom prst="rect">
            <a:avLst/>
          </a:prstGeom>
        </p:spPr>
      </p:pic>
      <p:pic>
        <p:nvPicPr>
          <p:cNvPr id="22" name="Picture 21">
            <a:extLst>
              <a:ext uri="{FF2B5EF4-FFF2-40B4-BE49-F238E27FC236}">
                <a16:creationId xmlns:a16="http://schemas.microsoft.com/office/drawing/2014/main" id="{8EB38AD1-2090-5BA9-791B-64A0687AD5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6078" y="3272996"/>
            <a:ext cx="4792770" cy="3181042"/>
          </a:xfrm>
          <a:prstGeom prst="rect">
            <a:avLst/>
          </a:prstGeom>
        </p:spPr>
      </p:pic>
      <p:pic>
        <p:nvPicPr>
          <p:cNvPr id="24" name="Picture 23">
            <a:extLst>
              <a:ext uri="{FF2B5EF4-FFF2-40B4-BE49-F238E27FC236}">
                <a16:creationId xmlns:a16="http://schemas.microsoft.com/office/drawing/2014/main" id="{16FE3E0D-16AD-60BF-C011-57D0514A20F8}"/>
              </a:ext>
            </a:extLst>
          </p:cNvPr>
          <p:cNvPicPr>
            <a:picLocks noChangeAspect="1"/>
          </p:cNvPicPr>
          <p:nvPr/>
        </p:nvPicPr>
        <p:blipFill>
          <a:blip r:embed="rId8">
            <a:lum bright="70000" contrast="-70000"/>
          </a:blip>
          <a:stretch>
            <a:fillRect/>
          </a:stretch>
        </p:blipFill>
        <p:spPr>
          <a:xfrm>
            <a:off x="686423" y="3900862"/>
            <a:ext cx="2421111" cy="2002072"/>
          </a:xfrm>
          <a:prstGeom prst="rect">
            <a:avLst/>
          </a:prstGeom>
        </p:spPr>
      </p:pic>
      <p:sp>
        <p:nvSpPr>
          <p:cNvPr id="25" name="TextBox 24">
            <a:extLst>
              <a:ext uri="{FF2B5EF4-FFF2-40B4-BE49-F238E27FC236}">
                <a16:creationId xmlns:a16="http://schemas.microsoft.com/office/drawing/2014/main" id="{47C12708-9897-1913-B1C0-31DD9A176995}"/>
              </a:ext>
            </a:extLst>
          </p:cNvPr>
          <p:cNvSpPr txBox="1"/>
          <p:nvPr/>
        </p:nvSpPr>
        <p:spPr>
          <a:xfrm>
            <a:off x="1896979" y="1219200"/>
            <a:ext cx="8690810" cy="1384995"/>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really feel that one of consequences for blind people of not being able to access Braille is that they are limited in terms of the kind of science and mathematical things</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7FDFE710-3861-0B02-F1DF-B1F18C2E7DAF}"/>
              </a:ext>
            </a:extLst>
          </p:cNvPr>
          <p:cNvSpPr txBox="1"/>
          <p:nvPr/>
        </p:nvSpPr>
        <p:spPr>
          <a:xfrm>
            <a:off x="546745" y="2957138"/>
            <a:ext cx="2700467" cy="600164"/>
          </a:xfrm>
          <a:prstGeom prst="rect">
            <a:avLst/>
          </a:prstGeom>
          <a:noFill/>
        </p:spPr>
        <p:txBody>
          <a:bodyPr wrap="square">
            <a:spAutoFit/>
          </a:bodyPr>
          <a:lstStyle/>
          <a:p>
            <a:pPr algn="ctr"/>
            <a:r>
              <a:rPr lang="en-IN" sz="1100" dirty="0">
                <a:latin typeface="Times New Roman" panose="02020603050405020304" pitchFamily="18" charset="0"/>
                <a:cs typeface="Times New Roman" panose="02020603050405020304" pitchFamily="18" charset="0"/>
              </a:rPr>
              <a:t>8 years ago University of Michigan tried to create digital Braille system which is entirely pneumatic</a:t>
            </a:r>
          </a:p>
        </p:txBody>
      </p:sp>
    </p:spTree>
    <p:extLst>
      <p:ext uri="{BB962C8B-B14F-4D97-AF65-F5344CB8AC3E}">
        <p14:creationId xmlns:p14="http://schemas.microsoft.com/office/powerpoint/2010/main" val="100894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8905293">
            <a:off x="-5585213" y="5105992"/>
            <a:ext cx="1686981" cy="1354050"/>
          </a:xfrm>
          <a:prstGeom prst="rect">
            <a:avLst/>
          </a:prstGeom>
        </p:spPr>
      </p:pic>
      <p:pic>
        <p:nvPicPr>
          <p:cNvPr id="14" name="Picture 13">
            <a:extLst>
              <a:ext uri="{FF2B5EF4-FFF2-40B4-BE49-F238E27FC236}">
                <a16:creationId xmlns:a16="http://schemas.microsoft.com/office/drawing/2014/main" id="{FF1D6F72-CF4D-0241-E7B3-8937F6FED98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576035" y="4076547"/>
            <a:ext cx="2421111" cy="1590493"/>
          </a:xfrm>
          <a:prstGeom prst="rect">
            <a:avLst/>
          </a:prstGeom>
        </p:spPr>
      </p:pic>
      <p:pic>
        <p:nvPicPr>
          <p:cNvPr id="22" name="Picture 21">
            <a:extLst>
              <a:ext uri="{FF2B5EF4-FFF2-40B4-BE49-F238E27FC236}">
                <a16:creationId xmlns:a16="http://schemas.microsoft.com/office/drawing/2014/main" id="{8EB38AD1-2090-5BA9-791B-64A0687AD5CF}"/>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8974076" y="3995061"/>
            <a:ext cx="2641889" cy="1753466"/>
          </a:xfrm>
          <a:prstGeom prst="rect">
            <a:avLst/>
          </a:prstGeom>
        </p:spPr>
      </p:pic>
      <p:pic>
        <p:nvPicPr>
          <p:cNvPr id="3" name="Picture 2">
            <a:extLst>
              <a:ext uri="{FF2B5EF4-FFF2-40B4-BE49-F238E27FC236}">
                <a16:creationId xmlns:a16="http://schemas.microsoft.com/office/drawing/2014/main" id="{404581EE-D435-ADBF-79E8-9F522E4B1263}"/>
              </a:ext>
            </a:extLst>
          </p:cNvPr>
          <p:cNvPicPr>
            <a:picLocks noChangeAspect="1"/>
          </p:cNvPicPr>
          <p:nvPr/>
        </p:nvPicPr>
        <p:blipFill>
          <a:blip r:embed="rId8"/>
          <a:stretch>
            <a:fillRect/>
          </a:stretch>
        </p:blipFill>
        <p:spPr>
          <a:xfrm>
            <a:off x="4252773" y="3183826"/>
            <a:ext cx="3686453" cy="3048412"/>
          </a:xfrm>
          <a:prstGeom prst="rect">
            <a:avLst/>
          </a:prstGeom>
        </p:spPr>
      </p:pic>
      <p:sp>
        <p:nvSpPr>
          <p:cNvPr id="4" name="TextBox 3">
            <a:extLst>
              <a:ext uri="{FF2B5EF4-FFF2-40B4-BE49-F238E27FC236}">
                <a16:creationId xmlns:a16="http://schemas.microsoft.com/office/drawing/2014/main" id="{11B3E077-B290-A89B-7A94-0F005AB14A7E}"/>
              </a:ext>
            </a:extLst>
          </p:cNvPr>
          <p:cNvSpPr txBox="1"/>
          <p:nvPr/>
        </p:nvSpPr>
        <p:spPr>
          <a:xfrm>
            <a:off x="8617811" y="2862939"/>
            <a:ext cx="3125009" cy="738664"/>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We really feel that one of consequences for blind people of not being able to access Braille is that they are limited in terms of the kind of science and mathematical things</a:t>
            </a:r>
            <a:endParaRPr lang="en-IN" sz="105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96B2083-F920-9954-9841-F4A0088AFCA1}"/>
              </a:ext>
            </a:extLst>
          </p:cNvPr>
          <p:cNvSpPr txBox="1"/>
          <p:nvPr/>
        </p:nvSpPr>
        <p:spPr>
          <a:xfrm>
            <a:off x="1592178" y="1450632"/>
            <a:ext cx="9007642" cy="954107"/>
          </a:xfrm>
          <a:prstGeom prst="rect">
            <a:avLst/>
          </a:prstGeom>
          <a:noFill/>
        </p:spPr>
        <p:txBody>
          <a:bodyPr wrap="square">
            <a:spAutoFit/>
          </a:bodyPr>
          <a:lstStyle/>
          <a:p>
            <a:pPr algn="ctr"/>
            <a:r>
              <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years ago University of Michigan tried to create digital Braille system which is entirely pneumatic</a:t>
            </a:r>
          </a:p>
        </p:txBody>
      </p:sp>
      <p:sp>
        <p:nvSpPr>
          <p:cNvPr id="10" name="TextBox 9">
            <a:extLst>
              <a:ext uri="{FF2B5EF4-FFF2-40B4-BE49-F238E27FC236}">
                <a16:creationId xmlns:a16="http://schemas.microsoft.com/office/drawing/2014/main" id="{9C44FF28-F6D9-946F-3D8A-46C0A5B5B8D4}"/>
              </a:ext>
            </a:extLst>
          </p:cNvPr>
          <p:cNvSpPr txBox="1"/>
          <p:nvPr/>
        </p:nvSpPr>
        <p:spPr>
          <a:xfrm>
            <a:off x="422188" y="2976989"/>
            <a:ext cx="2728803"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Which means we have a series of bubbles which are inflated by fluid or air</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0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8905293">
            <a:off x="-5585213" y="5105992"/>
            <a:ext cx="1686981" cy="1354050"/>
          </a:xfrm>
          <a:prstGeom prst="rect">
            <a:avLst/>
          </a:prstGeom>
        </p:spPr>
      </p:pic>
      <p:pic>
        <p:nvPicPr>
          <p:cNvPr id="3" name="Picture 2">
            <a:extLst>
              <a:ext uri="{FF2B5EF4-FFF2-40B4-BE49-F238E27FC236}">
                <a16:creationId xmlns:a16="http://schemas.microsoft.com/office/drawing/2014/main" id="{9D457E27-5CFA-46CE-7F6A-FF668EE27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799" y="3101551"/>
            <a:ext cx="5731035" cy="3212961"/>
          </a:xfrm>
          <a:prstGeom prst="rect">
            <a:avLst/>
          </a:prstGeom>
        </p:spPr>
      </p:pic>
      <p:pic>
        <p:nvPicPr>
          <p:cNvPr id="5" name="Picture 4">
            <a:extLst>
              <a:ext uri="{FF2B5EF4-FFF2-40B4-BE49-F238E27FC236}">
                <a16:creationId xmlns:a16="http://schemas.microsoft.com/office/drawing/2014/main" id="{28B87E49-0994-8C13-1046-3AEF056865B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15001" y="3981600"/>
            <a:ext cx="2642159" cy="1393687"/>
          </a:xfrm>
          <a:prstGeom prst="rect">
            <a:avLst/>
          </a:prstGeom>
        </p:spPr>
      </p:pic>
      <p:pic>
        <p:nvPicPr>
          <p:cNvPr id="10" name="Picture 9">
            <a:extLst>
              <a:ext uri="{FF2B5EF4-FFF2-40B4-BE49-F238E27FC236}">
                <a16:creationId xmlns:a16="http://schemas.microsoft.com/office/drawing/2014/main" id="{0F69E22C-39B7-154A-C488-9C00F3D0E0DB}"/>
              </a:ext>
            </a:extLst>
          </p:cNvPr>
          <p:cNvPicPr>
            <a:picLocks noChangeAspect="1"/>
          </p:cNvPicPr>
          <p:nvPr/>
        </p:nvPicPr>
        <p:blipFill>
          <a:blip r:embed="rId7">
            <a:lum bright="70000" contrast="-70000"/>
          </a:blip>
          <a:stretch>
            <a:fillRect/>
          </a:stretch>
        </p:blipFill>
        <p:spPr>
          <a:xfrm>
            <a:off x="9479473" y="3677407"/>
            <a:ext cx="2421111" cy="2002072"/>
          </a:xfrm>
          <a:prstGeom prst="rect">
            <a:avLst/>
          </a:prstGeom>
        </p:spPr>
      </p:pic>
      <p:pic>
        <p:nvPicPr>
          <p:cNvPr id="12" name="Picture 11">
            <a:extLst>
              <a:ext uri="{FF2B5EF4-FFF2-40B4-BE49-F238E27FC236}">
                <a16:creationId xmlns:a16="http://schemas.microsoft.com/office/drawing/2014/main" id="{8D326B81-8E16-9785-CDC3-B774E9D72D9A}"/>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2567508" y="3677407"/>
            <a:ext cx="2641889" cy="1753466"/>
          </a:xfrm>
          <a:prstGeom prst="rect">
            <a:avLst/>
          </a:prstGeom>
        </p:spPr>
      </p:pic>
      <p:sp>
        <p:nvSpPr>
          <p:cNvPr id="15" name="TextBox 14">
            <a:extLst>
              <a:ext uri="{FF2B5EF4-FFF2-40B4-BE49-F238E27FC236}">
                <a16:creationId xmlns:a16="http://schemas.microsoft.com/office/drawing/2014/main" id="{68F40B19-51D1-40B6-7CE2-E16B7DD75A09}"/>
              </a:ext>
            </a:extLst>
          </p:cNvPr>
          <p:cNvSpPr txBox="1"/>
          <p:nvPr/>
        </p:nvSpPr>
        <p:spPr>
          <a:xfrm>
            <a:off x="2565092" y="1437284"/>
            <a:ext cx="7061815"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Which means we have a series of bubbles which are inflated by fluid or air</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9A905A8-536C-C4D5-A23B-61F7D60C4A5D}"/>
              </a:ext>
            </a:extLst>
          </p:cNvPr>
          <p:cNvSpPr txBox="1"/>
          <p:nvPr/>
        </p:nvSpPr>
        <p:spPr>
          <a:xfrm>
            <a:off x="12325947" y="2580429"/>
            <a:ext cx="3125009" cy="738664"/>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We really feel that one of consequences for blind people of not being able to access Braille is that they are limited in terms of the kind of science and mathematical things</a:t>
            </a:r>
            <a:endParaRPr lang="en-IN" sz="105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0FB10AC-C381-E1F7-F140-A6C2EC8556F5}"/>
              </a:ext>
            </a:extLst>
          </p:cNvPr>
          <p:cNvSpPr txBox="1"/>
          <p:nvPr/>
        </p:nvSpPr>
        <p:spPr>
          <a:xfrm>
            <a:off x="9066991" y="2580429"/>
            <a:ext cx="3125009" cy="738664"/>
          </a:xfrm>
          <a:prstGeom prst="rect">
            <a:avLst/>
          </a:prstGeom>
          <a:noFill/>
        </p:spPr>
        <p:txBody>
          <a:bodyPr wrap="square">
            <a:spAutoFit/>
          </a:bodyPr>
          <a:lstStyle/>
          <a:p>
            <a:pPr algn="ctr"/>
            <a:r>
              <a:rPr lang="en-IN" sz="1400" dirty="0">
                <a:latin typeface="Times New Roman" panose="02020603050405020304" pitchFamily="18" charset="0"/>
                <a:cs typeface="Times New Roman" panose="02020603050405020304" pitchFamily="18" charset="0"/>
              </a:rPr>
              <a:t>8 years ago University of Michigan tried to create digital Braille system which is entirely pneumatic</a:t>
            </a:r>
          </a:p>
        </p:txBody>
      </p:sp>
      <p:sp>
        <p:nvSpPr>
          <p:cNvPr id="19" name="TextBox 18">
            <a:extLst>
              <a:ext uri="{FF2B5EF4-FFF2-40B4-BE49-F238E27FC236}">
                <a16:creationId xmlns:a16="http://schemas.microsoft.com/office/drawing/2014/main" id="{7C1755B0-4B04-A152-997F-FC7073AC5905}"/>
              </a:ext>
            </a:extLst>
          </p:cNvPr>
          <p:cNvSpPr txBox="1"/>
          <p:nvPr/>
        </p:nvSpPr>
        <p:spPr>
          <a:xfrm rot="10800000" flipV="1">
            <a:off x="175660" y="3105834"/>
            <a:ext cx="2843677" cy="646331"/>
          </a:xfrm>
          <a:prstGeom prst="rect">
            <a:avLst/>
          </a:prstGeom>
          <a:noFill/>
        </p:spPr>
        <p:txBody>
          <a:bodyPr wrap="square">
            <a:spAutoFit/>
          </a:bodyPr>
          <a:lstStyle/>
          <a:p>
            <a:pPr algn="ctr"/>
            <a:r>
              <a:rPr lang="en-IN" sz="9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 :  Not affordable by visually impaired students and it is not compact. This protype is purely based on pneumatics which increase it’s size and not ease to carry. It is also not practically possible.</a:t>
            </a:r>
          </a:p>
        </p:txBody>
      </p:sp>
    </p:spTree>
    <p:extLst>
      <p:ext uri="{BB962C8B-B14F-4D97-AF65-F5344CB8AC3E}">
        <p14:creationId xmlns:p14="http://schemas.microsoft.com/office/powerpoint/2010/main" val="3262832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8905293">
            <a:off x="-5585213" y="5105992"/>
            <a:ext cx="1686981" cy="1354050"/>
          </a:xfrm>
          <a:prstGeom prst="rect">
            <a:avLst/>
          </a:prstGeom>
        </p:spPr>
      </p:pic>
      <p:pic>
        <p:nvPicPr>
          <p:cNvPr id="3" name="Picture 2">
            <a:extLst>
              <a:ext uri="{FF2B5EF4-FFF2-40B4-BE49-F238E27FC236}">
                <a16:creationId xmlns:a16="http://schemas.microsoft.com/office/drawing/2014/main" id="{9D457E27-5CFA-46CE-7F6A-FF668EE2716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294786" y="4183181"/>
            <a:ext cx="2642159" cy="1481260"/>
          </a:xfrm>
          <a:prstGeom prst="rect">
            <a:avLst/>
          </a:prstGeom>
        </p:spPr>
      </p:pic>
      <p:pic>
        <p:nvPicPr>
          <p:cNvPr id="2" name="Picture 1">
            <a:extLst>
              <a:ext uri="{FF2B5EF4-FFF2-40B4-BE49-F238E27FC236}">
                <a16:creationId xmlns:a16="http://schemas.microsoft.com/office/drawing/2014/main" id="{22D8CFA0-BDA1-A4A3-DB5B-4C4F5AF2D7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417" y="3556982"/>
            <a:ext cx="5182486" cy="2733659"/>
          </a:xfrm>
          <a:prstGeom prst="rect">
            <a:avLst/>
          </a:prstGeom>
        </p:spPr>
      </p:pic>
      <p:pic>
        <p:nvPicPr>
          <p:cNvPr id="6" name="Picture 5">
            <a:extLst>
              <a:ext uri="{FF2B5EF4-FFF2-40B4-BE49-F238E27FC236}">
                <a16:creationId xmlns:a16="http://schemas.microsoft.com/office/drawing/2014/main" id="{1E70FF7E-4F53-73B1-D001-12F66F925429}"/>
              </a:ext>
            </a:extLst>
          </p:cNvPr>
          <p:cNvPicPr>
            <a:picLocks noChangeAspect="1"/>
          </p:cNvPicPr>
          <p:nvPr/>
        </p:nvPicPr>
        <p:blipFill>
          <a:blip r:embed="rId7">
            <a:lum bright="70000" contrast="-70000"/>
          </a:blip>
          <a:stretch>
            <a:fillRect/>
          </a:stretch>
        </p:blipFill>
        <p:spPr>
          <a:xfrm>
            <a:off x="12431828" y="3922775"/>
            <a:ext cx="2421111" cy="2002072"/>
          </a:xfrm>
          <a:prstGeom prst="rect">
            <a:avLst/>
          </a:prstGeom>
        </p:spPr>
      </p:pic>
      <p:sp>
        <p:nvSpPr>
          <p:cNvPr id="10" name="TextBox 9">
            <a:extLst>
              <a:ext uri="{FF2B5EF4-FFF2-40B4-BE49-F238E27FC236}">
                <a16:creationId xmlns:a16="http://schemas.microsoft.com/office/drawing/2014/main" id="{61A21A3E-C4FB-24F5-2EBA-57DEAAA425E2}"/>
              </a:ext>
            </a:extLst>
          </p:cNvPr>
          <p:cNvSpPr txBox="1"/>
          <p:nvPr/>
        </p:nvSpPr>
        <p:spPr>
          <a:xfrm>
            <a:off x="12292149" y="3284766"/>
            <a:ext cx="2700467" cy="430887"/>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Which means we have a series of bubbles which are either inflated or not</a:t>
            </a:r>
            <a:endParaRPr lang="en-IN" sz="11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54A68EE-4C6B-2C35-C00C-9B8ABAD27E07}"/>
              </a:ext>
            </a:extLst>
          </p:cNvPr>
          <p:cNvSpPr txBox="1"/>
          <p:nvPr/>
        </p:nvSpPr>
        <p:spPr>
          <a:xfrm>
            <a:off x="2051384" y="992433"/>
            <a:ext cx="8089231" cy="1815882"/>
          </a:xfrm>
          <a:prstGeom prst="rect">
            <a:avLst/>
          </a:prstGeom>
          <a:noFill/>
        </p:spPr>
        <p:txBody>
          <a:bodyPr wrap="square" rtlCol="0">
            <a:spAutoFit/>
          </a:bodyPr>
          <a:lstStyle/>
          <a:p>
            <a:pPr algn="ctr"/>
            <a:r>
              <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 :  Not affordable by visually impaired students and it is not compact. This protype is purely based on pneumatics which increase it’s size and not ease to carry. It is also not practically possible.</a:t>
            </a:r>
          </a:p>
        </p:txBody>
      </p:sp>
      <p:sp>
        <p:nvSpPr>
          <p:cNvPr id="14" name="TextBox 13">
            <a:extLst>
              <a:ext uri="{FF2B5EF4-FFF2-40B4-BE49-F238E27FC236}">
                <a16:creationId xmlns:a16="http://schemas.microsoft.com/office/drawing/2014/main" id="{51C64938-D64C-A141-940E-08206E233F89}"/>
              </a:ext>
            </a:extLst>
          </p:cNvPr>
          <p:cNvSpPr txBox="1"/>
          <p:nvPr/>
        </p:nvSpPr>
        <p:spPr>
          <a:xfrm>
            <a:off x="9208142" y="3141483"/>
            <a:ext cx="2728803"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Which means we have a series of bubbles which are inflated by fluid or air</a:t>
            </a:r>
            <a:endParaRPr lang="en-IN" sz="16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F22B16E4-3B43-1C68-6B76-009DA1935C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7608" y="2474873"/>
            <a:ext cx="2215353" cy="2418432"/>
          </a:xfrm>
          <a:prstGeom prst="round2DiagRect">
            <a:avLst>
              <a:gd name="adj1" fmla="val 16667"/>
              <a:gd name="adj2" fmla="val 555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62203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9" name="Picture 8">
            <a:extLst>
              <a:ext uri="{FF2B5EF4-FFF2-40B4-BE49-F238E27FC236}">
                <a16:creationId xmlns:a16="http://schemas.microsoft.com/office/drawing/2014/main" id="{40766241-6712-2D6B-77FA-3086A179D0C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rot="18905293">
            <a:off x="-5585213" y="5105992"/>
            <a:ext cx="1686981" cy="1354050"/>
          </a:xfrm>
          <a:prstGeom prst="rect">
            <a:avLst/>
          </a:prstGeom>
        </p:spPr>
      </p:pic>
      <p:pic>
        <p:nvPicPr>
          <p:cNvPr id="3" name="Picture 2">
            <a:extLst>
              <a:ext uri="{FF2B5EF4-FFF2-40B4-BE49-F238E27FC236}">
                <a16:creationId xmlns:a16="http://schemas.microsoft.com/office/drawing/2014/main" id="{9D457E27-5CFA-46CE-7F6A-FF668EE2716E}"/>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2459341" y="4301757"/>
            <a:ext cx="2642159" cy="1481260"/>
          </a:xfrm>
          <a:prstGeom prst="rect">
            <a:avLst/>
          </a:prstGeom>
        </p:spPr>
      </p:pic>
      <p:pic>
        <p:nvPicPr>
          <p:cNvPr id="2" name="Picture 1">
            <a:extLst>
              <a:ext uri="{FF2B5EF4-FFF2-40B4-BE49-F238E27FC236}">
                <a16:creationId xmlns:a16="http://schemas.microsoft.com/office/drawing/2014/main" id="{22D8CFA0-BDA1-A4A3-DB5B-4C4F5AF2D7E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2636649" y="4301757"/>
            <a:ext cx="2728198" cy="1439071"/>
          </a:xfrm>
          <a:prstGeom prst="rect">
            <a:avLst/>
          </a:prstGeom>
        </p:spPr>
      </p:pic>
      <p:sp>
        <p:nvSpPr>
          <p:cNvPr id="8" name="TextBox 7">
            <a:extLst>
              <a:ext uri="{FF2B5EF4-FFF2-40B4-BE49-F238E27FC236}">
                <a16:creationId xmlns:a16="http://schemas.microsoft.com/office/drawing/2014/main" id="{087FEBBE-90A9-3652-B1E7-7E7C83498675}"/>
              </a:ext>
            </a:extLst>
          </p:cNvPr>
          <p:cNvSpPr txBox="1"/>
          <p:nvPr/>
        </p:nvSpPr>
        <p:spPr>
          <a:xfrm>
            <a:off x="12314962" y="3392488"/>
            <a:ext cx="2473212" cy="64633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Which means we have a series of bubbles which are either inflated or not</a:t>
            </a:r>
            <a:endParaRPr lang="en-IN"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390CDF-D3D5-2FA4-1E58-3EA1575EEC22}"/>
              </a:ext>
            </a:extLst>
          </p:cNvPr>
          <p:cNvSpPr txBox="1"/>
          <p:nvPr/>
        </p:nvSpPr>
        <p:spPr>
          <a:xfrm rot="10800000" flipV="1">
            <a:off x="12459341" y="3350299"/>
            <a:ext cx="2843677" cy="646331"/>
          </a:xfrm>
          <a:prstGeom prst="rect">
            <a:avLst/>
          </a:prstGeom>
          <a:noFill/>
        </p:spPr>
        <p:txBody>
          <a:bodyPr wrap="square">
            <a:spAutoFit/>
          </a:bodyPr>
          <a:lstStyle/>
          <a:p>
            <a:pPr algn="ctr"/>
            <a:r>
              <a:rPr lang="en-IN" sz="9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 :  Not affordable by visually impaired students and it is not compact. This protype is purely based on pneumatics which increase it’s size and not ease to carry. It is also not practically possible.</a:t>
            </a:r>
          </a:p>
        </p:txBody>
      </p:sp>
      <p:pic>
        <p:nvPicPr>
          <p:cNvPr id="7" name="Picture 6">
            <a:extLst>
              <a:ext uri="{FF2B5EF4-FFF2-40B4-BE49-F238E27FC236}">
                <a16:creationId xmlns:a16="http://schemas.microsoft.com/office/drawing/2014/main" id="{822E3FEB-47C6-6BF3-0FEF-192C5EB2A8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141" y="1516265"/>
            <a:ext cx="4270398" cy="4661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Rectangle: Rounded Corners 10">
            <a:extLst>
              <a:ext uri="{FF2B5EF4-FFF2-40B4-BE49-F238E27FC236}">
                <a16:creationId xmlns:a16="http://schemas.microsoft.com/office/drawing/2014/main" id="{41907E20-6EE2-CAE6-7C3D-89143B4BA20E}"/>
              </a:ext>
            </a:extLst>
          </p:cNvPr>
          <p:cNvSpPr/>
          <p:nvPr/>
        </p:nvSpPr>
        <p:spPr>
          <a:xfrm>
            <a:off x="6597462" y="1304521"/>
            <a:ext cx="5202656" cy="5085348"/>
          </a:xfrm>
          <a:prstGeom prst="round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In our prototype we are using low power solenoid for the </a:t>
            </a:r>
            <a:r>
              <a:rPr lang="en-US" sz="2800" b="1" dirty="0" err="1">
                <a:latin typeface="Times New Roman" panose="02020603050405020304" pitchFamily="18" charset="0"/>
                <a:cs typeface="Times New Roman" panose="02020603050405020304" pitchFamily="18" charset="0"/>
              </a:rPr>
              <a:t>eBraille</a:t>
            </a:r>
            <a:r>
              <a:rPr lang="en-US" sz="2800" b="1" dirty="0">
                <a:latin typeface="Times New Roman" panose="02020603050405020304" pitchFamily="18" charset="0"/>
                <a:cs typeface="Times New Roman" panose="02020603050405020304" pitchFamily="18" charset="0"/>
              </a:rPr>
              <a:t> Vision</a:t>
            </a:r>
            <a:r>
              <a:rPr lang="en-US" sz="2800" dirty="0">
                <a:latin typeface="Times New Roman" panose="02020603050405020304" pitchFamily="18" charset="0"/>
                <a:cs typeface="Times New Roman" panose="02020603050405020304" pitchFamily="18" charset="0"/>
              </a:rPr>
              <a:t>, for demonstration purposes now we're using servos. Which converts any text or equation into Braille which breaks the limitation for visually impaired students to learn science and mathematical things. </a:t>
            </a:r>
            <a:endParaRPr lang="en-IN" sz="2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6DAEED3-662D-3B89-5517-FCD299D5AB9E}"/>
              </a:ext>
            </a:extLst>
          </p:cNvPr>
          <p:cNvSpPr txBox="1"/>
          <p:nvPr/>
        </p:nvSpPr>
        <p:spPr>
          <a:xfrm>
            <a:off x="3128210" y="264375"/>
            <a:ext cx="5935579" cy="830997"/>
          </a:xfrm>
          <a:prstGeom prst="rect">
            <a:avLst/>
          </a:prstGeom>
          <a:noFill/>
        </p:spPr>
        <p:txBody>
          <a:bodyPr wrap="square" rtlCol="0">
            <a:spAutoFit/>
          </a:bodyPr>
          <a:lstStyle/>
          <a:p>
            <a:pPr algn="ctr"/>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PROTOTYPE</a:t>
            </a:r>
          </a:p>
        </p:txBody>
      </p:sp>
      <p:pic>
        <p:nvPicPr>
          <p:cNvPr id="15" name="Picture 14">
            <a:extLst>
              <a:ext uri="{FF2B5EF4-FFF2-40B4-BE49-F238E27FC236}">
                <a16:creationId xmlns:a16="http://schemas.microsoft.com/office/drawing/2014/main" id="{F3314156-0545-D28D-63C3-7AD091BA789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884041" y="2920341"/>
            <a:ext cx="3062352" cy="1853708"/>
          </a:xfrm>
          <a:prstGeom prst="rect">
            <a:avLst/>
          </a:prstGeom>
        </p:spPr>
      </p:pic>
    </p:spTree>
    <p:extLst>
      <p:ext uri="{BB962C8B-B14F-4D97-AF65-F5344CB8AC3E}">
        <p14:creationId xmlns:p14="http://schemas.microsoft.com/office/powerpoint/2010/main" val="411225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7" name="Picture 6">
            <a:extLst>
              <a:ext uri="{FF2B5EF4-FFF2-40B4-BE49-F238E27FC236}">
                <a16:creationId xmlns:a16="http://schemas.microsoft.com/office/drawing/2014/main" id="{822E3FEB-47C6-6BF3-0FEF-192C5EB2A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513" y="7418746"/>
            <a:ext cx="1699697" cy="18555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Rectangle: Rounded Corners 10">
            <a:extLst>
              <a:ext uri="{FF2B5EF4-FFF2-40B4-BE49-F238E27FC236}">
                <a16:creationId xmlns:a16="http://schemas.microsoft.com/office/drawing/2014/main" id="{41907E20-6EE2-CAE6-7C3D-89143B4BA20E}"/>
              </a:ext>
            </a:extLst>
          </p:cNvPr>
          <p:cNvSpPr/>
          <p:nvPr/>
        </p:nvSpPr>
        <p:spPr>
          <a:xfrm>
            <a:off x="6597462" y="1304521"/>
            <a:ext cx="5202656" cy="5085348"/>
          </a:xfrm>
          <a:prstGeom prst="round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In our prototype we are using low power solenoid for the </a:t>
            </a:r>
            <a:r>
              <a:rPr lang="en-US" sz="2800" b="1" dirty="0" err="1">
                <a:latin typeface="Times New Roman" panose="02020603050405020304" pitchFamily="18" charset="0"/>
                <a:cs typeface="Times New Roman" panose="02020603050405020304" pitchFamily="18" charset="0"/>
              </a:rPr>
              <a:t>eBraille</a:t>
            </a:r>
            <a:r>
              <a:rPr lang="en-US" sz="2800" b="1" dirty="0">
                <a:latin typeface="Times New Roman" panose="02020603050405020304" pitchFamily="18" charset="0"/>
                <a:cs typeface="Times New Roman" panose="02020603050405020304" pitchFamily="18" charset="0"/>
              </a:rPr>
              <a:t> Vision</a:t>
            </a:r>
            <a:r>
              <a:rPr lang="en-US" sz="2800" dirty="0">
                <a:latin typeface="Times New Roman" panose="02020603050405020304" pitchFamily="18" charset="0"/>
                <a:cs typeface="Times New Roman" panose="02020603050405020304" pitchFamily="18" charset="0"/>
              </a:rPr>
              <a:t>, for demonstration purposes now we're using servos. Which converts any text or equation into Braille which breaks the limitation for visually impaired students to learn science and mathematical things. </a:t>
            </a:r>
            <a:endParaRPr lang="en-IN" sz="2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6DAEED3-662D-3B89-5517-FCD299D5AB9E}"/>
              </a:ext>
            </a:extLst>
          </p:cNvPr>
          <p:cNvSpPr txBox="1"/>
          <p:nvPr/>
        </p:nvSpPr>
        <p:spPr>
          <a:xfrm>
            <a:off x="3128210" y="264375"/>
            <a:ext cx="5935579" cy="830997"/>
          </a:xfrm>
          <a:prstGeom prst="rect">
            <a:avLst/>
          </a:prstGeom>
          <a:noFill/>
        </p:spPr>
        <p:txBody>
          <a:bodyPr wrap="square" rtlCol="0">
            <a:spAutoFit/>
          </a:bodyPr>
          <a:lstStyle/>
          <a:p>
            <a:pPr algn="ctr"/>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PROTOTYPE</a:t>
            </a:r>
          </a:p>
        </p:txBody>
      </p:sp>
      <p:pic>
        <p:nvPicPr>
          <p:cNvPr id="6" name="Picture 5">
            <a:extLst>
              <a:ext uri="{FF2B5EF4-FFF2-40B4-BE49-F238E27FC236}">
                <a16:creationId xmlns:a16="http://schemas.microsoft.com/office/drawing/2014/main" id="{D680148E-CB5B-AB1E-1AF2-27C9A00E524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91882" y="2076847"/>
            <a:ext cx="5816301" cy="3520733"/>
          </a:xfrm>
          <a:prstGeom prst="rect">
            <a:avLst/>
          </a:prstGeom>
        </p:spPr>
      </p:pic>
    </p:spTree>
    <p:extLst>
      <p:ext uri="{BB962C8B-B14F-4D97-AF65-F5344CB8AC3E}">
        <p14:creationId xmlns:p14="http://schemas.microsoft.com/office/powerpoint/2010/main" val="332055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C1A4-42F9-EDD7-B5A5-E0F53387679B}"/>
              </a:ext>
            </a:extLst>
          </p:cNvPr>
          <p:cNvSpPr>
            <a:spLocks noGrp="1"/>
          </p:cNvSpPr>
          <p:nvPr>
            <p:ph type="ctrTitle"/>
          </p:nvPr>
        </p:nvSpPr>
        <p:spPr>
          <a:xfrm>
            <a:off x="1524000" y="147197"/>
            <a:ext cx="9015663" cy="1462391"/>
          </a:xfrm>
        </p:spPr>
        <p:txBody>
          <a:bodyPr>
            <a:normAutofit/>
          </a:bodyPr>
          <a:lstStyle/>
          <a:p>
            <a:r>
              <a:rPr lang="en-IN" sz="8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SMART-O-THON</a:t>
            </a:r>
          </a:p>
        </p:txBody>
      </p:sp>
      <p:sp>
        <p:nvSpPr>
          <p:cNvPr id="4" name="TextBox 3">
            <a:extLst>
              <a:ext uri="{FF2B5EF4-FFF2-40B4-BE49-F238E27FC236}">
                <a16:creationId xmlns:a16="http://schemas.microsoft.com/office/drawing/2014/main" id="{D35C1272-2CDC-BD7D-1353-097145A33160}"/>
              </a:ext>
            </a:extLst>
          </p:cNvPr>
          <p:cNvSpPr txBox="1"/>
          <p:nvPr/>
        </p:nvSpPr>
        <p:spPr>
          <a:xfrm>
            <a:off x="-3594100" y="3237128"/>
            <a:ext cx="3479800" cy="646331"/>
          </a:xfrm>
          <a:prstGeom prst="rect">
            <a:avLst/>
          </a:prstGeom>
          <a:solidFill>
            <a:schemeClr val="accent2">
              <a:lumMod val="60000"/>
              <a:lumOff val="40000"/>
            </a:schemeClr>
          </a:solidFill>
        </p:spPr>
        <p:txBody>
          <a:bodyPr wrap="square" rtlCol="0">
            <a:spAutoFit/>
          </a:bodyPr>
          <a:lstStyle/>
          <a:p>
            <a:pPr algn="ctr"/>
            <a:r>
              <a:rPr lang="en-IN"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TEAM NAME  : </a:t>
            </a:r>
            <a:endParaRPr lang="en-IN"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C2DAC412-1A2A-3F06-C535-C885CF127B29}"/>
              </a:ext>
            </a:extLst>
          </p:cNvPr>
          <p:cNvSpPr>
            <a:spLocks noGrp="1"/>
          </p:cNvSpPr>
          <p:nvPr>
            <p:ph type="subTitle" idx="1"/>
          </p:nvPr>
        </p:nvSpPr>
        <p:spPr/>
        <p:txBody>
          <a:bodyPr>
            <a:normAutofit/>
          </a:bodyPr>
          <a:lstStyle/>
          <a:p>
            <a:r>
              <a:rPr lang="en-IN"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IDEA : DIGITAL BRAILLE</a:t>
            </a:r>
          </a:p>
        </p:txBody>
      </p:sp>
      <p:sp>
        <p:nvSpPr>
          <p:cNvPr id="8" name="Rectangle: Rounded Corners 7">
            <a:extLst>
              <a:ext uri="{FF2B5EF4-FFF2-40B4-BE49-F238E27FC236}">
                <a16:creationId xmlns:a16="http://schemas.microsoft.com/office/drawing/2014/main" id="{CA483675-D5E0-072F-EB47-10D5B4384ED1}"/>
              </a:ext>
            </a:extLst>
          </p:cNvPr>
          <p:cNvSpPr/>
          <p:nvPr/>
        </p:nvSpPr>
        <p:spPr>
          <a:xfrm>
            <a:off x="1981200" y="3429000"/>
            <a:ext cx="8229600" cy="8699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19D01B9E-4D2E-6A9A-3864-A9C54C567558}"/>
              </a:ext>
            </a:extLst>
          </p:cNvPr>
          <p:cNvSpPr txBox="1"/>
          <p:nvPr/>
        </p:nvSpPr>
        <p:spPr>
          <a:xfrm>
            <a:off x="2704098" y="3467960"/>
            <a:ext cx="6731000" cy="830997"/>
          </a:xfrm>
          <a:prstGeom prst="rect">
            <a:avLst/>
          </a:prstGeom>
          <a:noFill/>
        </p:spPr>
        <p:txBody>
          <a:bodyPr wrap="square" rtlCol="0">
            <a:spAutoFit/>
          </a:bodyPr>
          <a:lstStyle/>
          <a:p>
            <a:pPr algn="ctr"/>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IDEA : eBrailleVision</a:t>
            </a:r>
          </a:p>
        </p:txBody>
      </p:sp>
      <p:sp>
        <p:nvSpPr>
          <p:cNvPr id="14" name="TextBox 13">
            <a:extLst>
              <a:ext uri="{FF2B5EF4-FFF2-40B4-BE49-F238E27FC236}">
                <a16:creationId xmlns:a16="http://schemas.microsoft.com/office/drawing/2014/main" id="{CBCF5685-65E7-9CFB-5F01-DB996A9F26B0}"/>
              </a:ext>
            </a:extLst>
          </p:cNvPr>
          <p:cNvSpPr txBox="1"/>
          <p:nvPr/>
        </p:nvSpPr>
        <p:spPr>
          <a:xfrm>
            <a:off x="3338765" y="4488289"/>
            <a:ext cx="5438273" cy="584775"/>
          </a:xfrm>
          <a:prstGeom prst="rect">
            <a:avLst/>
          </a:prstGeom>
          <a:noFill/>
        </p:spPr>
        <p:txBody>
          <a:bodyPr wrap="square" rtlCol="0">
            <a:spAutoFit/>
          </a:bodyPr>
          <a:lstStyle/>
          <a:p>
            <a:pPr algn="ctr"/>
            <a:r>
              <a:rPr lang="en-IN" sz="3200" b="1" i="1" dirty="0">
                <a:latin typeface="Times New Roman" panose="02020603050405020304" pitchFamily="18" charset="0"/>
                <a:cs typeface="Times New Roman" panose="02020603050405020304" pitchFamily="18" charset="0"/>
              </a:rPr>
              <a:t> Digital Braille display system </a:t>
            </a:r>
          </a:p>
        </p:txBody>
      </p:sp>
      <p:sp>
        <p:nvSpPr>
          <p:cNvPr id="15" name="Rectangle: Rounded Corners 14">
            <a:extLst>
              <a:ext uri="{FF2B5EF4-FFF2-40B4-BE49-F238E27FC236}">
                <a16:creationId xmlns:a16="http://schemas.microsoft.com/office/drawing/2014/main" id="{BFD1F2FE-8D18-F81F-3C25-825972828EA0}"/>
              </a:ext>
            </a:extLst>
          </p:cNvPr>
          <p:cNvSpPr/>
          <p:nvPr/>
        </p:nvSpPr>
        <p:spPr>
          <a:xfrm>
            <a:off x="-10256972" y="-191873"/>
            <a:ext cx="9310853" cy="685800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a:extLst>
              <a:ext uri="{FF2B5EF4-FFF2-40B4-BE49-F238E27FC236}">
                <a16:creationId xmlns:a16="http://schemas.microsoft.com/office/drawing/2014/main" id="{AB4A771F-311C-D880-CCC5-E4D1C6BB8ED6}"/>
              </a:ext>
            </a:extLst>
          </p:cNvPr>
          <p:cNvSpPr/>
          <p:nvPr/>
        </p:nvSpPr>
        <p:spPr>
          <a:xfrm>
            <a:off x="-9982159" y="-47846"/>
            <a:ext cx="8952614" cy="681015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5196CA80-3554-E280-EA59-9F9E28C28256}"/>
              </a:ext>
            </a:extLst>
          </p:cNvPr>
          <p:cNvSpPr/>
          <p:nvPr/>
        </p:nvSpPr>
        <p:spPr>
          <a:xfrm>
            <a:off x="-10173545" y="-95692"/>
            <a:ext cx="9144000" cy="6858000"/>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Top Corners Rounded 17">
            <a:extLst>
              <a:ext uri="{FF2B5EF4-FFF2-40B4-BE49-F238E27FC236}">
                <a16:creationId xmlns:a16="http://schemas.microsoft.com/office/drawing/2014/main" id="{95DBC84A-9655-E89F-EAB7-E0BCE26F5806}"/>
              </a:ext>
            </a:extLst>
          </p:cNvPr>
          <p:cNvSpPr/>
          <p:nvPr/>
        </p:nvSpPr>
        <p:spPr>
          <a:xfrm rot="5400000">
            <a:off x="5213637" y="-1065174"/>
            <a:ext cx="1334386" cy="744280"/>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Top Corners Rounded 18">
            <a:extLst>
              <a:ext uri="{FF2B5EF4-FFF2-40B4-BE49-F238E27FC236}">
                <a16:creationId xmlns:a16="http://schemas.microsoft.com/office/drawing/2014/main" id="{CCB3F253-D56C-132E-4181-FAF0F62E4233}"/>
              </a:ext>
            </a:extLst>
          </p:cNvPr>
          <p:cNvSpPr/>
          <p:nvPr/>
        </p:nvSpPr>
        <p:spPr>
          <a:xfrm rot="5400000">
            <a:off x="6296411" y="-1513399"/>
            <a:ext cx="1334386" cy="744280"/>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Top Corners Rounded 19">
            <a:extLst>
              <a:ext uri="{FF2B5EF4-FFF2-40B4-BE49-F238E27FC236}">
                <a16:creationId xmlns:a16="http://schemas.microsoft.com/office/drawing/2014/main" id="{95126E43-C17B-FAFF-E9AF-B6689CB8710B}"/>
              </a:ext>
            </a:extLst>
          </p:cNvPr>
          <p:cNvSpPr/>
          <p:nvPr/>
        </p:nvSpPr>
        <p:spPr>
          <a:xfrm rot="5400000">
            <a:off x="7587751" y="-2441350"/>
            <a:ext cx="1334386" cy="744280"/>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C352585-70D3-0AA0-18C2-7A4C22F2F2F2}"/>
              </a:ext>
            </a:extLst>
          </p:cNvPr>
          <p:cNvSpPr txBox="1"/>
          <p:nvPr/>
        </p:nvSpPr>
        <p:spPr>
          <a:xfrm>
            <a:off x="11748492" y="2267631"/>
            <a:ext cx="5727405" cy="1938992"/>
          </a:xfrm>
          <a:prstGeom prst="rect">
            <a:avLst/>
          </a:prstGeom>
          <a:noFill/>
        </p:spPr>
        <p:txBody>
          <a:bodyPr wrap="square" rtlCol="0">
            <a:spAutoFit/>
          </a:bodyPr>
          <a:lstStyle/>
          <a:p>
            <a:pPr algn="ctr"/>
            <a:r>
              <a:rPr lang="en-IN" sz="6000" b="1" dirty="0">
                <a:solidFill>
                  <a:schemeClr val="accent4">
                    <a:lumMod val="50000"/>
                  </a:schemeClr>
                </a:solidFill>
                <a:latin typeface="Times New Roman" panose="02020603050405020304" pitchFamily="18" charset="0"/>
                <a:cs typeface="Times New Roman" panose="02020603050405020304" pitchFamily="18" charset="0"/>
              </a:rPr>
              <a:t>IoT Wizards</a:t>
            </a:r>
          </a:p>
          <a:p>
            <a:pPr algn="ctr"/>
            <a:r>
              <a:rPr lang="en-IN" sz="6000" b="1" dirty="0">
                <a:solidFill>
                  <a:schemeClr val="accent4">
                    <a:lumMod val="50000"/>
                  </a:schemeClr>
                </a:solidFill>
                <a:latin typeface="Times New Roman" panose="02020603050405020304" pitchFamily="18" charset="0"/>
                <a:cs typeface="Times New Roman" panose="02020603050405020304" pitchFamily="18" charset="0"/>
              </a:rPr>
              <a:t> Members</a:t>
            </a:r>
          </a:p>
        </p:txBody>
      </p:sp>
      <p:sp>
        <p:nvSpPr>
          <p:cNvPr id="23" name="TextBox 22">
            <a:extLst>
              <a:ext uri="{FF2B5EF4-FFF2-40B4-BE49-F238E27FC236}">
                <a16:creationId xmlns:a16="http://schemas.microsoft.com/office/drawing/2014/main" id="{82C7DDA4-EBC8-9C74-E3EB-F48B3626A91A}"/>
              </a:ext>
            </a:extLst>
          </p:cNvPr>
          <p:cNvSpPr txBox="1"/>
          <p:nvPr/>
        </p:nvSpPr>
        <p:spPr>
          <a:xfrm>
            <a:off x="1346200" y="5664200"/>
            <a:ext cx="10160000" cy="830997"/>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"Enabling Touch, Empowering Vision: Unlocking Braille's Digital Potential"</a:t>
            </a:r>
            <a:endParaRPr lang="en-IN" sz="2400" b="1" i="1" dirty="0">
              <a:latin typeface="Times New Roman" panose="02020603050405020304" pitchFamily="18" charset="0"/>
              <a:cs typeface="Times New Roman" panose="02020603050405020304" pitchFamily="18" charset="0"/>
            </a:endParaRPr>
          </a:p>
          <a:p>
            <a:pPr algn="ctr"/>
            <a:endParaRPr lang="en-IN" sz="2400" b="1" i="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B54D2E19-2C0B-0936-E84E-6D66C1547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pic>
        <p:nvPicPr>
          <p:cNvPr id="27" name="Picture 26">
            <a:extLst>
              <a:ext uri="{FF2B5EF4-FFF2-40B4-BE49-F238E27FC236}">
                <a16:creationId xmlns:a16="http://schemas.microsoft.com/office/drawing/2014/main" id="{9D6A1C27-C927-CC4B-C13A-9759722D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sp>
        <p:nvSpPr>
          <p:cNvPr id="28" name="TextBox 27">
            <a:extLst>
              <a:ext uri="{FF2B5EF4-FFF2-40B4-BE49-F238E27FC236}">
                <a16:creationId xmlns:a16="http://schemas.microsoft.com/office/drawing/2014/main" id="{C04FC2D7-C383-1A8C-603B-71D4BF9CB179}"/>
              </a:ext>
            </a:extLst>
          </p:cNvPr>
          <p:cNvSpPr txBox="1"/>
          <p:nvPr/>
        </p:nvSpPr>
        <p:spPr>
          <a:xfrm>
            <a:off x="1991063" y="1875878"/>
            <a:ext cx="8548600"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Domain : IoT and Embedded System</a:t>
            </a:r>
          </a:p>
        </p:txBody>
      </p:sp>
    </p:spTree>
    <p:extLst>
      <p:ext uri="{BB962C8B-B14F-4D97-AF65-F5344CB8AC3E}">
        <p14:creationId xmlns:p14="http://schemas.microsoft.com/office/powerpoint/2010/main" val="303202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11" name="Rectangle: Rounded Corners 10">
            <a:extLst>
              <a:ext uri="{FF2B5EF4-FFF2-40B4-BE49-F238E27FC236}">
                <a16:creationId xmlns:a16="http://schemas.microsoft.com/office/drawing/2014/main" id="{41907E20-6EE2-CAE6-7C3D-89143B4BA20E}"/>
              </a:ext>
            </a:extLst>
          </p:cNvPr>
          <p:cNvSpPr/>
          <p:nvPr/>
        </p:nvSpPr>
        <p:spPr>
          <a:xfrm>
            <a:off x="240632" y="1304521"/>
            <a:ext cx="11559486" cy="5289104"/>
          </a:xfrm>
          <a:prstGeom prst="round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eBraille</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Vision will create a significant impact on the </a:t>
            </a:r>
            <a:r>
              <a:rPr lang="en-US" sz="4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EdTech </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6DAEED3-662D-3B89-5517-FCD299D5AB9E}"/>
              </a:ext>
            </a:extLst>
          </p:cNvPr>
          <p:cNvSpPr txBox="1"/>
          <p:nvPr/>
        </p:nvSpPr>
        <p:spPr>
          <a:xfrm>
            <a:off x="3128210" y="264375"/>
            <a:ext cx="5935579" cy="830997"/>
          </a:xfrm>
          <a:prstGeom prst="rect">
            <a:avLst/>
          </a:prstGeom>
          <a:noFill/>
        </p:spPr>
        <p:txBody>
          <a:bodyPr wrap="square" rtlCol="0">
            <a:spAutoFit/>
          </a:bodyPr>
          <a:lstStyle/>
          <a:p>
            <a:pPr algn="ctr"/>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D680148E-CB5B-AB1E-1AF2-27C9A00E524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965654" y="7475621"/>
            <a:ext cx="2939857" cy="1779559"/>
          </a:xfrm>
          <a:prstGeom prst="rect">
            <a:avLst/>
          </a:prstGeom>
        </p:spPr>
      </p:pic>
      <p:sp>
        <p:nvSpPr>
          <p:cNvPr id="2" name="TextBox 1">
            <a:extLst>
              <a:ext uri="{FF2B5EF4-FFF2-40B4-BE49-F238E27FC236}">
                <a16:creationId xmlns:a16="http://schemas.microsoft.com/office/drawing/2014/main" id="{F4D79BBB-190F-D217-1A29-962EA70F801E}"/>
              </a:ext>
            </a:extLst>
          </p:cNvPr>
          <p:cNvSpPr txBox="1"/>
          <p:nvPr/>
        </p:nvSpPr>
        <p:spPr>
          <a:xfrm>
            <a:off x="12480757" y="5617647"/>
            <a:ext cx="3031959" cy="473159"/>
          </a:xfrm>
          <a:prstGeom prst="rect">
            <a:avLst/>
          </a:prstGeom>
          <a:noFill/>
        </p:spPr>
        <p:txBody>
          <a:bodyPr wrap="square" rtlCol="0">
            <a:spAutoFit/>
          </a:bodyPr>
          <a:lstStyle/>
          <a:p>
            <a:pPr algn="ctr"/>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8014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0" y="-676452"/>
            <a:ext cx="7485288" cy="4068810"/>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751" y="2990529"/>
            <a:ext cx="3660973" cy="2032659"/>
          </a:xfrm>
          <a:prstGeom prst="rect">
            <a:avLst/>
          </a:prstGeom>
        </p:spPr>
      </p:pic>
      <p:sp>
        <p:nvSpPr>
          <p:cNvPr id="14" name="TextBox 13">
            <a:extLst>
              <a:ext uri="{FF2B5EF4-FFF2-40B4-BE49-F238E27FC236}">
                <a16:creationId xmlns:a16="http://schemas.microsoft.com/office/drawing/2014/main" id="{86DAEED3-662D-3B89-5517-FCD299D5AB9E}"/>
              </a:ext>
            </a:extLst>
          </p:cNvPr>
          <p:cNvSpPr txBox="1"/>
          <p:nvPr/>
        </p:nvSpPr>
        <p:spPr>
          <a:xfrm>
            <a:off x="3052585" y="-1243583"/>
            <a:ext cx="5935579" cy="369332"/>
          </a:xfrm>
          <a:prstGeom prst="rect">
            <a:avLst/>
          </a:prstGeom>
          <a:noFill/>
        </p:spPr>
        <p:txBody>
          <a:bodyPr wrap="square" rtlCol="0">
            <a:spAutoFit/>
          </a:bodyPr>
          <a:lstStyle/>
          <a:p>
            <a:pPr algn="ct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D680148E-CB5B-AB1E-1AF2-27C9A00E524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965654" y="7475621"/>
            <a:ext cx="2939857" cy="1779559"/>
          </a:xfrm>
          <a:prstGeom prst="rect">
            <a:avLst/>
          </a:prstGeom>
        </p:spPr>
      </p:pic>
      <p:sp>
        <p:nvSpPr>
          <p:cNvPr id="2" name="TextBox 1">
            <a:extLst>
              <a:ext uri="{FF2B5EF4-FFF2-40B4-BE49-F238E27FC236}">
                <a16:creationId xmlns:a16="http://schemas.microsoft.com/office/drawing/2014/main" id="{4DF0478E-913E-022A-9207-8D9818BB04FA}"/>
              </a:ext>
            </a:extLst>
          </p:cNvPr>
          <p:cNvSpPr txBox="1"/>
          <p:nvPr/>
        </p:nvSpPr>
        <p:spPr>
          <a:xfrm>
            <a:off x="3465094" y="5564973"/>
            <a:ext cx="5892286" cy="923330"/>
          </a:xfrm>
          <a:prstGeom prst="rect">
            <a:avLst/>
          </a:prstGeom>
          <a:noFill/>
        </p:spPr>
        <p:txBody>
          <a:bodyPr wrap="square" rtlCol="0">
            <a:spAutoFit/>
          </a:bodyPr>
          <a:lstStyle/>
          <a:p>
            <a:pPr algn="ctr"/>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600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C1A4-42F9-EDD7-B5A5-E0F53387679B}"/>
              </a:ext>
            </a:extLst>
          </p:cNvPr>
          <p:cNvSpPr>
            <a:spLocks noGrp="1"/>
          </p:cNvSpPr>
          <p:nvPr>
            <p:ph type="ctrTitle"/>
          </p:nvPr>
        </p:nvSpPr>
        <p:spPr>
          <a:xfrm rot="3433393">
            <a:off x="-2082800" y="3019971"/>
            <a:ext cx="2362200" cy="373063"/>
          </a:xfrm>
        </p:spPr>
        <p:txBody>
          <a:bodyPr>
            <a:normAutofit/>
          </a:bodyPr>
          <a:lstStyle/>
          <a:p>
            <a:r>
              <a:rPr lang="en-IN" sz="1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SMART O THON</a:t>
            </a:r>
          </a:p>
        </p:txBody>
      </p:sp>
      <p:sp>
        <p:nvSpPr>
          <p:cNvPr id="3" name="Subtitle 2">
            <a:extLst>
              <a:ext uri="{FF2B5EF4-FFF2-40B4-BE49-F238E27FC236}">
                <a16:creationId xmlns:a16="http://schemas.microsoft.com/office/drawing/2014/main" id="{A4D3FEDC-B0B4-FCC0-3358-76EDBA633519}"/>
              </a:ext>
            </a:extLst>
          </p:cNvPr>
          <p:cNvSpPr>
            <a:spLocks noGrp="1"/>
          </p:cNvSpPr>
          <p:nvPr>
            <p:ph type="subTitle" idx="1"/>
          </p:nvPr>
        </p:nvSpPr>
        <p:spPr>
          <a:xfrm rot="8001497">
            <a:off x="11865107" y="3931938"/>
            <a:ext cx="1848306" cy="444959"/>
          </a:xfrm>
          <a:effectLst>
            <a:softEdge rad="317500"/>
          </a:effectLst>
        </p:spPr>
        <p:style>
          <a:lnRef idx="2">
            <a:schemeClr val="accent1"/>
          </a:lnRef>
          <a:fillRef idx="1">
            <a:schemeClr val="lt1"/>
          </a:fillRef>
          <a:effectRef idx="0">
            <a:schemeClr val="accent1"/>
          </a:effectRef>
          <a:fontRef idx="minor">
            <a:schemeClr val="dk1"/>
          </a:fontRef>
        </p:style>
        <p:txBody>
          <a:bodyPr>
            <a:normAutofit/>
          </a:bodyPr>
          <a:lstStyle/>
          <a:p>
            <a:r>
              <a:rPr lang="en-IN" sz="1200" dirty="0">
                <a:ln w="0"/>
                <a:solidFill>
                  <a:schemeClr val="accent4">
                    <a:lumMod val="50000"/>
                  </a:schemeClr>
                </a:solidFill>
                <a:effectLst>
                  <a:glow rad="101600">
                    <a:schemeClr val="accent3">
                      <a:satMod val="175000"/>
                      <a:alpha val="40000"/>
                    </a:schemeClr>
                  </a:glow>
                  <a:outerShdw blurRad="38100" dist="25400" dir="5400000" algn="ctr" rotWithShape="0">
                    <a:srgbClr val="6E747A">
                      <a:alpha val="43000"/>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IDEA : DIGITAL  BRAILLE</a:t>
            </a: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r"/>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p>
        </p:txBody>
      </p:sp>
      <p:sp>
        <p:nvSpPr>
          <p:cNvPr id="18" name="Rectangle: Rounded Corners 17">
            <a:extLst>
              <a:ext uri="{FF2B5EF4-FFF2-40B4-BE49-F238E27FC236}">
                <a16:creationId xmlns:a16="http://schemas.microsoft.com/office/drawing/2014/main" id="{97F7AF45-C047-720E-5E67-E5E5E1F9FDFA}"/>
              </a:ext>
            </a:extLst>
          </p:cNvPr>
          <p:cNvSpPr/>
          <p:nvPr/>
        </p:nvSpPr>
        <p:spPr>
          <a:xfrm>
            <a:off x="-3214853" y="0"/>
            <a:ext cx="9310853" cy="6858000"/>
          </a:xfrm>
          <a:prstGeom prst="roundRect">
            <a:avLst/>
          </a:prstGeom>
          <a:solidFill>
            <a:srgbClr val="3948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F662BECB-8BED-18C8-DCD2-F8B304D44C41}"/>
              </a:ext>
            </a:extLst>
          </p:cNvPr>
          <p:cNvSpPr/>
          <p:nvPr/>
        </p:nvSpPr>
        <p:spPr>
          <a:xfrm>
            <a:off x="-4623388" y="7405"/>
            <a:ext cx="9035861" cy="6858000"/>
          </a:xfrm>
          <a:prstGeom prst="roundRect">
            <a:avLst/>
          </a:prstGeom>
          <a:solidFill>
            <a:srgbClr val="212A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Top Corners Rounded 24">
            <a:extLst>
              <a:ext uri="{FF2B5EF4-FFF2-40B4-BE49-F238E27FC236}">
                <a16:creationId xmlns:a16="http://schemas.microsoft.com/office/drawing/2014/main" id="{DB838499-75E6-059E-3871-6467A6EA767E}"/>
              </a:ext>
            </a:extLst>
          </p:cNvPr>
          <p:cNvSpPr/>
          <p:nvPr/>
        </p:nvSpPr>
        <p:spPr>
          <a:xfrm rot="5400000">
            <a:off x="4095904" y="302034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Top Corners Rounded 26">
            <a:extLst>
              <a:ext uri="{FF2B5EF4-FFF2-40B4-BE49-F238E27FC236}">
                <a16:creationId xmlns:a16="http://schemas.microsoft.com/office/drawing/2014/main" id="{EA6CA929-BC67-1A7E-C50D-35960A0777F7}"/>
              </a:ext>
            </a:extLst>
          </p:cNvPr>
          <p:cNvSpPr/>
          <p:nvPr/>
        </p:nvSpPr>
        <p:spPr>
          <a:xfrm rot="5400000">
            <a:off x="5800947" y="133172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49D949C-B7A1-ECA3-38A7-1A95A567F64C}"/>
              </a:ext>
            </a:extLst>
          </p:cNvPr>
          <p:cNvSpPr/>
          <p:nvPr/>
        </p:nvSpPr>
        <p:spPr>
          <a:xfrm>
            <a:off x="-6469036" y="14810"/>
            <a:ext cx="9144000" cy="6858000"/>
          </a:xfrm>
          <a:prstGeom prst="roundRect">
            <a:avLst/>
          </a:prstGeom>
          <a:solidFill>
            <a:srgbClr val="9BA4B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Rectangle: Top Corners Rounded 28">
            <a:extLst>
              <a:ext uri="{FF2B5EF4-FFF2-40B4-BE49-F238E27FC236}">
                <a16:creationId xmlns:a16="http://schemas.microsoft.com/office/drawing/2014/main" id="{E1CD25F4-D60C-D7EC-7E3E-56D96C2748B1}"/>
              </a:ext>
            </a:extLst>
          </p:cNvPr>
          <p:cNvSpPr/>
          <p:nvPr/>
        </p:nvSpPr>
        <p:spPr>
          <a:xfrm rot="5400000">
            <a:off x="2379911" y="485464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9E90DA65-21F5-F6E9-5819-6C3AE1DFBFE6}"/>
              </a:ext>
            </a:extLst>
          </p:cNvPr>
          <p:cNvSpPr txBox="1"/>
          <p:nvPr/>
        </p:nvSpPr>
        <p:spPr>
          <a:xfrm>
            <a:off x="6005036" y="2607658"/>
            <a:ext cx="6267869" cy="1569660"/>
          </a:xfrm>
          <a:prstGeom prst="rect">
            <a:avLst/>
          </a:prstGeom>
          <a:noFill/>
        </p:spPr>
        <p:txBody>
          <a:bodyPr wrap="square" rtlCol="0">
            <a:spAutoFit/>
          </a:bodyPr>
          <a:lstStyle/>
          <a:p>
            <a:pPr algn="ctr"/>
            <a:r>
              <a:rPr lang="en-IN" sz="4800" b="1" dirty="0">
                <a:solidFill>
                  <a:srgbClr val="434345"/>
                </a:solidFill>
                <a:latin typeface="Times New Roman" panose="02020603050405020304" pitchFamily="18" charset="0"/>
                <a:cs typeface="Times New Roman" panose="02020603050405020304" pitchFamily="18" charset="0"/>
              </a:rPr>
              <a:t>Team IoT Wizards</a:t>
            </a:r>
          </a:p>
          <a:p>
            <a:pPr algn="ctr"/>
            <a:r>
              <a:rPr lang="en-IN" sz="4800" b="1" dirty="0">
                <a:solidFill>
                  <a:srgbClr val="434345"/>
                </a:solidFill>
                <a:latin typeface="Times New Roman" panose="02020603050405020304" pitchFamily="18" charset="0"/>
                <a:cs typeface="Times New Roman" panose="02020603050405020304" pitchFamily="18" charset="0"/>
              </a:rPr>
              <a:t> Members</a:t>
            </a:r>
          </a:p>
        </p:txBody>
      </p:sp>
      <p:sp>
        <p:nvSpPr>
          <p:cNvPr id="31" name="Title 1">
            <a:extLst>
              <a:ext uri="{FF2B5EF4-FFF2-40B4-BE49-F238E27FC236}">
                <a16:creationId xmlns:a16="http://schemas.microsoft.com/office/drawing/2014/main" id="{A759E73B-B058-AB12-7C13-194997425D09}"/>
              </a:ext>
            </a:extLst>
          </p:cNvPr>
          <p:cNvSpPr txBox="1">
            <a:spLocks/>
          </p:cNvSpPr>
          <p:nvPr/>
        </p:nvSpPr>
        <p:spPr>
          <a:xfrm rot="18574384">
            <a:off x="-5531607" y="-400223"/>
            <a:ext cx="4353364" cy="7465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SMART-O-THON</a:t>
            </a:r>
          </a:p>
        </p:txBody>
      </p:sp>
      <p:pic>
        <p:nvPicPr>
          <p:cNvPr id="36" name="Picture 35">
            <a:extLst>
              <a:ext uri="{FF2B5EF4-FFF2-40B4-BE49-F238E27FC236}">
                <a16:creationId xmlns:a16="http://schemas.microsoft.com/office/drawing/2014/main" id="{919AAC4D-B7E0-ED4B-BEEC-83CA815F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555444">
            <a:off x="11769681" y="-580065"/>
            <a:ext cx="1826435" cy="1014080"/>
          </a:xfrm>
          <a:prstGeom prst="rect">
            <a:avLst/>
          </a:prstGeom>
        </p:spPr>
      </p:pic>
      <p:pic>
        <p:nvPicPr>
          <p:cNvPr id="37" name="Picture 36">
            <a:extLst>
              <a:ext uri="{FF2B5EF4-FFF2-40B4-BE49-F238E27FC236}">
                <a16:creationId xmlns:a16="http://schemas.microsoft.com/office/drawing/2014/main" id="{EB6DF813-63A8-2253-84AC-F200AC019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434630">
            <a:off x="-1533789" y="-941397"/>
            <a:ext cx="1826435" cy="992803"/>
          </a:xfrm>
          <a:prstGeom prst="rect">
            <a:avLst/>
          </a:prstGeom>
        </p:spPr>
      </p:pic>
    </p:spTree>
    <p:extLst>
      <p:ext uri="{BB962C8B-B14F-4D97-AF65-F5344CB8AC3E}">
        <p14:creationId xmlns:p14="http://schemas.microsoft.com/office/powerpoint/2010/main" val="1716319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3">
                                            <p:bg/>
                                          </p:spTgt>
                                        </p:tgtEl>
                                      </p:cBhvr>
                                      <p:by x="150000" y="15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C1A4-42F9-EDD7-B5A5-E0F53387679B}"/>
              </a:ext>
            </a:extLst>
          </p:cNvPr>
          <p:cNvSpPr>
            <a:spLocks noGrp="1"/>
          </p:cNvSpPr>
          <p:nvPr>
            <p:ph type="ctrTitle"/>
          </p:nvPr>
        </p:nvSpPr>
        <p:spPr>
          <a:xfrm rot="3433393">
            <a:off x="-2082800" y="3019971"/>
            <a:ext cx="2362200" cy="373063"/>
          </a:xfrm>
        </p:spPr>
        <p:txBody>
          <a:bodyPr>
            <a:normAutofit/>
          </a:bodyPr>
          <a:lstStyle/>
          <a:p>
            <a:r>
              <a:rPr lang="en-IN" sz="1800" b="1" dirty="0">
                <a:ln w="22225">
                  <a:solidFill>
                    <a:schemeClr val="accent2"/>
                  </a:solidFill>
                  <a:prstDash val="solid"/>
                </a:ln>
                <a:solidFill>
                  <a:schemeClr val="accent2">
                    <a:lumMod val="40000"/>
                    <a:lumOff val="60000"/>
                  </a:schemeClr>
                </a:solidFill>
                <a:effectLst>
                  <a:glow rad="228600">
                    <a:schemeClr val="accent3">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SMART O THON</a:t>
            </a:r>
          </a:p>
        </p:txBody>
      </p:sp>
      <p:sp>
        <p:nvSpPr>
          <p:cNvPr id="3" name="Subtitle 2">
            <a:extLst>
              <a:ext uri="{FF2B5EF4-FFF2-40B4-BE49-F238E27FC236}">
                <a16:creationId xmlns:a16="http://schemas.microsoft.com/office/drawing/2014/main" id="{A4D3FEDC-B0B4-FCC0-3358-76EDBA633519}"/>
              </a:ext>
            </a:extLst>
          </p:cNvPr>
          <p:cNvSpPr>
            <a:spLocks noGrp="1"/>
          </p:cNvSpPr>
          <p:nvPr>
            <p:ph type="subTitle" idx="1"/>
          </p:nvPr>
        </p:nvSpPr>
        <p:spPr>
          <a:xfrm rot="8001497">
            <a:off x="11865107" y="3931938"/>
            <a:ext cx="1848306" cy="444959"/>
          </a:xfrm>
          <a:effectLst>
            <a:softEdge rad="317500"/>
          </a:effectLst>
        </p:spPr>
        <p:style>
          <a:lnRef idx="2">
            <a:schemeClr val="accent1"/>
          </a:lnRef>
          <a:fillRef idx="1">
            <a:schemeClr val="lt1"/>
          </a:fillRef>
          <a:effectRef idx="0">
            <a:schemeClr val="accent1"/>
          </a:effectRef>
          <a:fontRef idx="minor">
            <a:schemeClr val="dk1"/>
          </a:fontRef>
        </p:style>
        <p:txBody>
          <a:bodyPr>
            <a:normAutofit/>
          </a:bodyPr>
          <a:lstStyle/>
          <a:p>
            <a:r>
              <a:rPr lang="en-IN" sz="1200" dirty="0">
                <a:ln w="0"/>
                <a:solidFill>
                  <a:schemeClr val="accent4">
                    <a:lumMod val="50000"/>
                  </a:schemeClr>
                </a:solidFill>
                <a:effectLst>
                  <a:glow rad="101600">
                    <a:schemeClr val="accent3">
                      <a:satMod val="175000"/>
                      <a:alpha val="40000"/>
                    </a:schemeClr>
                  </a:glow>
                  <a:outerShdw blurRad="38100" dist="25400" dir="5400000" algn="ctr" rotWithShape="0">
                    <a:srgbClr val="6E747A">
                      <a:alpha val="43000"/>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IDEA : DIGITAL  BRAILLE</a:t>
            </a: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r"/>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p>
        </p:txBody>
      </p:sp>
      <p:sp>
        <p:nvSpPr>
          <p:cNvPr id="18" name="Rectangle: Rounded Corners 17">
            <a:extLst>
              <a:ext uri="{FF2B5EF4-FFF2-40B4-BE49-F238E27FC236}">
                <a16:creationId xmlns:a16="http://schemas.microsoft.com/office/drawing/2014/main" id="{97F7AF45-C047-720E-5E67-E5E5E1F9FDFA}"/>
              </a:ext>
            </a:extLst>
          </p:cNvPr>
          <p:cNvSpPr/>
          <p:nvPr/>
        </p:nvSpPr>
        <p:spPr>
          <a:xfrm>
            <a:off x="2881147" y="-36512"/>
            <a:ext cx="9310853" cy="6858000"/>
          </a:xfrm>
          <a:prstGeom prst="roundRect">
            <a:avLst/>
          </a:prstGeom>
          <a:solidFill>
            <a:srgbClr val="3948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Diagram 21">
            <a:extLst>
              <a:ext uri="{FF2B5EF4-FFF2-40B4-BE49-F238E27FC236}">
                <a16:creationId xmlns:a16="http://schemas.microsoft.com/office/drawing/2014/main" id="{4FB9DDAF-3F1A-C13E-9797-85875BFA726A}"/>
              </a:ext>
            </a:extLst>
          </p:cNvPr>
          <p:cNvGraphicFramePr/>
          <p:nvPr>
            <p:extLst>
              <p:ext uri="{D42A27DB-BD31-4B8C-83A1-F6EECF244321}">
                <p14:modId xmlns:p14="http://schemas.microsoft.com/office/powerpoint/2010/main" val="3770115750"/>
              </p:ext>
            </p:extLst>
          </p:nvPr>
        </p:nvGraphicFramePr>
        <p:xfrm>
          <a:off x="4961391" y="-99256"/>
          <a:ext cx="609694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Rounded Corners 23">
            <a:extLst>
              <a:ext uri="{FF2B5EF4-FFF2-40B4-BE49-F238E27FC236}">
                <a16:creationId xmlns:a16="http://schemas.microsoft.com/office/drawing/2014/main" id="{F662BECB-8BED-18C8-DCD2-F8B304D44C41}"/>
              </a:ext>
            </a:extLst>
          </p:cNvPr>
          <p:cNvSpPr/>
          <p:nvPr/>
        </p:nvSpPr>
        <p:spPr>
          <a:xfrm>
            <a:off x="-4644904" y="-36512"/>
            <a:ext cx="9035861" cy="6858000"/>
          </a:xfrm>
          <a:prstGeom prst="roundRect">
            <a:avLst/>
          </a:prstGeom>
          <a:solidFill>
            <a:srgbClr val="212A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Top Corners Rounded 24">
            <a:extLst>
              <a:ext uri="{FF2B5EF4-FFF2-40B4-BE49-F238E27FC236}">
                <a16:creationId xmlns:a16="http://schemas.microsoft.com/office/drawing/2014/main" id="{DB838499-75E6-059E-3871-6467A6EA767E}"/>
              </a:ext>
            </a:extLst>
          </p:cNvPr>
          <p:cNvSpPr/>
          <p:nvPr/>
        </p:nvSpPr>
        <p:spPr>
          <a:xfrm rot="5400000">
            <a:off x="4095904" y="302034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Top Corners Rounded 26">
            <a:extLst>
              <a:ext uri="{FF2B5EF4-FFF2-40B4-BE49-F238E27FC236}">
                <a16:creationId xmlns:a16="http://schemas.microsoft.com/office/drawing/2014/main" id="{EA6CA929-BC67-1A7E-C50D-35960A0777F7}"/>
              </a:ext>
            </a:extLst>
          </p:cNvPr>
          <p:cNvSpPr/>
          <p:nvPr/>
        </p:nvSpPr>
        <p:spPr>
          <a:xfrm rot="5400000">
            <a:off x="11896947" y="1438054"/>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49D949C-B7A1-ECA3-38A7-1A95A567F64C}"/>
              </a:ext>
            </a:extLst>
          </p:cNvPr>
          <p:cNvSpPr/>
          <p:nvPr/>
        </p:nvSpPr>
        <p:spPr>
          <a:xfrm>
            <a:off x="-6469036" y="36512"/>
            <a:ext cx="9144000" cy="6858000"/>
          </a:xfrm>
          <a:prstGeom prst="roundRect">
            <a:avLst/>
          </a:prstGeom>
          <a:solidFill>
            <a:srgbClr val="9BA4B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Rectangle: Top Corners Rounded 28">
            <a:extLst>
              <a:ext uri="{FF2B5EF4-FFF2-40B4-BE49-F238E27FC236}">
                <a16:creationId xmlns:a16="http://schemas.microsoft.com/office/drawing/2014/main" id="{E1CD25F4-D60C-D7EC-7E3E-56D96C2748B1}"/>
              </a:ext>
            </a:extLst>
          </p:cNvPr>
          <p:cNvSpPr/>
          <p:nvPr/>
        </p:nvSpPr>
        <p:spPr>
          <a:xfrm rot="5400000">
            <a:off x="2379911" y="485464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014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3">
                                            <p:bg/>
                                          </p:spTgt>
                                        </p:tgtEl>
                                      </p:cBhvr>
                                      <p:by x="150000" y="15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C1A4-42F9-EDD7-B5A5-E0F53387679B}"/>
              </a:ext>
            </a:extLst>
          </p:cNvPr>
          <p:cNvSpPr>
            <a:spLocks noGrp="1"/>
          </p:cNvSpPr>
          <p:nvPr>
            <p:ph type="ctrTitle"/>
          </p:nvPr>
        </p:nvSpPr>
        <p:spPr>
          <a:xfrm rot="3433393">
            <a:off x="-2082800" y="3019971"/>
            <a:ext cx="2362200" cy="373063"/>
          </a:xfrm>
        </p:spPr>
        <p:txBody>
          <a:bodyPr>
            <a:normAutofit/>
          </a:bodyPr>
          <a:lstStyle/>
          <a:p>
            <a:r>
              <a:rPr lang="en-IN" sz="1800" b="1" dirty="0">
                <a:ln w="22225">
                  <a:solidFill>
                    <a:schemeClr val="accent2"/>
                  </a:solidFill>
                  <a:prstDash val="solid"/>
                </a:ln>
                <a:solidFill>
                  <a:schemeClr val="accent2">
                    <a:lumMod val="40000"/>
                    <a:lumOff val="60000"/>
                  </a:schemeClr>
                </a:solidFill>
                <a:effectLst>
                  <a:glow rad="228600">
                    <a:schemeClr val="accent3">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SMART O THON</a:t>
            </a:r>
          </a:p>
        </p:txBody>
      </p:sp>
      <p:sp>
        <p:nvSpPr>
          <p:cNvPr id="3" name="Subtitle 2">
            <a:extLst>
              <a:ext uri="{FF2B5EF4-FFF2-40B4-BE49-F238E27FC236}">
                <a16:creationId xmlns:a16="http://schemas.microsoft.com/office/drawing/2014/main" id="{A4D3FEDC-B0B4-FCC0-3358-76EDBA633519}"/>
              </a:ext>
            </a:extLst>
          </p:cNvPr>
          <p:cNvSpPr>
            <a:spLocks noGrp="1"/>
          </p:cNvSpPr>
          <p:nvPr>
            <p:ph type="subTitle" idx="1"/>
          </p:nvPr>
        </p:nvSpPr>
        <p:spPr>
          <a:xfrm rot="8001497">
            <a:off x="11865107" y="3931938"/>
            <a:ext cx="1848306" cy="444959"/>
          </a:xfrm>
          <a:effectLst>
            <a:softEdge rad="317500"/>
          </a:effectLst>
        </p:spPr>
        <p:style>
          <a:lnRef idx="2">
            <a:schemeClr val="accent1"/>
          </a:lnRef>
          <a:fillRef idx="1">
            <a:schemeClr val="lt1"/>
          </a:fillRef>
          <a:effectRef idx="0">
            <a:schemeClr val="accent1"/>
          </a:effectRef>
          <a:fontRef idx="minor">
            <a:schemeClr val="dk1"/>
          </a:fontRef>
        </p:style>
        <p:txBody>
          <a:bodyPr>
            <a:normAutofit/>
          </a:bodyPr>
          <a:lstStyle/>
          <a:p>
            <a:r>
              <a:rPr lang="en-IN" sz="1200" dirty="0">
                <a:ln w="0"/>
                <a:solidFill>
                  <a:schemeClr val="accent4">
                    <a:lumMod val="50000"/>
                  </a:schemeClr>
                </a:solidFill>
                <a:effectLst>
                  <a:glow rad="101600">
                    <a:schemeClr val="accent3">
                      <a:satMod val="175000"/>
                      <a:alpha val="40000"/>
                    </a:schemeClr>
                  </a:glow>
                  <a:outerShdw blurRad="38100" dist="25400" dir="5400000" algn="ctr" rotWithShape="0">
                    <a:srgbClr val="6E747A">
                      <a:alpha val="43000"/>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IDEA : DIGITAL  BRAILLE</a:t>
            </a: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r"/>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p>
        </p:txBody>
      </p:sp>
      <p:sp>
        <p:nvSpPr>
          <p:cNvPr id="18" name="Rectangle: Rounded Corners 17">
            <a:extLst>
              <a:ext uri="{FF2B5EF4-FFF2-40B4-BE49-F238E27FC236}">
                <a16:creationId xmlns:a16="http://schemas.microsoft.com/office/drawing/2014/main" id="{97F7AF45-C047-720E-5E67-E5E5E1F9FDFA}"/>
              </a:ext>
            </a:extLst>
          </p:cNvPr>
          <p:cNvSpPr/>
          <p:nvPr/>
        </p:nvSpPr>
        <p:spPr>
          <a:xfrm>
            <a:off x="2881147" y="-36512"/>
            <a:ext cx="9310853" cy="685800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Diagram 21">
            <a:extLst>
              <a:ext uri="{FF2B5EF4-FFF2-40B4-BE49-F238E27FC236}">
                <a16:creationId xmlns:a16="http://schemas.microsoft.com/office/drawing/2014/main" id="{4FB9DDAF-3F1A-C13E-9797-85875BFA726A}"/>
              </a:ext>
            </a:extLst>
          </p:cNvPr>
          <p:cNvGraphicFramePr/>
          <p:nvPr/>
        </p:nvGraphicFramePr>
        <p:xfrm>
          <a:off x="4961391" y="-99256"/>
          <a:ext cx="609694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Rounded Corners 23">
            <a:extLst>
              <a:ext uri="{FF2B5EF4-FFF2-40B4-BE49-F238E27FC236}">
                <a16:creationId xmlns:a16="http://schemas.microsoft.com/office/drawing/2014/main" id="{F662BECB-8BED-18C8-DCD2-F8B304D44C41}"/>
              </a:ext>
            </a:extLst>
          </p:cNvPr>
          <p:cNvSpPr/>
          <p:nvPr/>
        </p:nvSpPr>
        <p:spPr>
          <a:xfrm>
            <a:off x="2881147" y="-99256"/>
            <a:ext cx="9310853" cy="6957256"/>
          </a:xfrm>
          <a:prstGeom prst="roundRect">
            <a:avLst/>
          </a:prstGeom>
          <a:solidFill>
            <a:srgbClr val="212A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BC54585-DE9F-ABAA-2B21-2F316768BC44}"/>
              </a:ext>
            </a:extLst>
          </p:cNvPr>
          <p:cNvSpPr/>
          <p:nvPr/>
        </p:nvSpPr>
        <p:spPr>
          <a:xfrm>
            <a:off x="-4954879" y="-90054"/>
            <a:ext cx="9144000" cy="6858000"/>
          </a:xfrm>
          <a:prstGeom prst="roundRect">
            <a:avLst/>
          </a:prstGeom>
          <a:solidFill>
            <a:srgbClr val="9BA4B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Top Corners Rounded 7">
            <a:extLst>
              <a:ext uri="{FF2B5EF4-FFF2-40B4-BE49-F238E27FC236}">
                <a16:creationId xmlns:a16="http://schemas.microsoft.com/office/drawing/2014/main" id="{4E431EA2-D15E-D470-0D5E-ED0F30EDD9DE}"/>
              </a:ext>
            </a:extLst>
          </p:cNvPr>
          <p:cNvSpPr/>
          <p:nvPr/>
        </p:nvSpPr>
        <p:spPr>
          <a:xfrm rot="5400000">
            <a:off x="3884054" y="4816548"/>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Top Corners Rounded 9">
            <a:extLst>
              <a:ext uri="{FF2B5EF4-FFF2-40B4-BE49-F238E27FC236}">
                <a16:creationId xmlns:a16="http://schemas.microsoft.com/office/drawing/2014/main" id="{C0AF992E-7CFA-3333-7DD8-8930C2A9FC41}"/>
              </a:ext>
            </a:extLst>
          </p:cNvPr>
          <p:cNvSpPr/>
          <p:nvPr/>
        </p:nvSpPr>
        <p:spPr>
          <a:xfrm rot="5400000">
            <a:off x="11905337" y="2988976"/>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Diagram 12">
            <a:extLst>
              <a:ext uri="{FF2B5EF4-FFF2-40B4-BE49-F238E27FC236}">
                <a16:creationId xmlns:a16="http://schemas.microsoft.com/office/drawing/2014/main" id="{9581E43F-EC6C-EDA8-B3B2-74DCFCF5EB1B}"/>
              </a:ext>
            </a:extLst>
          </p:cNvPr>
          <p:cNvGraphicFramePr/>
          <p:nvPr>
            <p:extLst>
              <p:ext uri="{D42A27DB-BD31-4B8C-83A1-F6EECF244321}">
                <p14:modId xmlns:p14="http://schemas.microsoft.com/office/powerpoint/2010/main" val="522180758"/>
              </p:ext>
            </p:extLst>
          </p:nvPr>
        </p:nvGraphicFramePr>
        <p:xfrm>
          <a:off x="5113791" y="53144"/>
          <a:ext cx="6096940"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91130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3">
                                            <p:bg/>
                                          </p:spTgt>
                                        </p:tgtEl>
                                      </p:cBhvr>
                                      <p:by x="150000" y="15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C1A4-42F9-EDD7-B5A5-E0F53387679B}"/>
              </a:ext>
            </a:extLst>
          </p:cNvPr>
          <p:cNvSpPr>
            <a:spLocks noGrp="1"/>
          </p:cNvSpPr>
          <p:nvPr>
            <p:ph type="ctrTitle"/>
          </p:nvPr>
        </p:nvSpPr>
        <p:spPr>
          <a:xfrm rot="3433393">
            <a:off x="-2082800" y="3019971"/>
            <a:ext cx="2362200" cy="373063"/>
          </a:xfrm>
        </p:spPr>
        <p:txBody>
          <a:bodyPr>
            <a:normAutofit/>
          </a:bodyPr>
          <a:lstStyle/>
          <a:p>
            <a:r>
              <a:rPr lang="en-IN" sz="1800" b="1" dirty="0">
                <a:ln w="22225">
                  <a:solidFill>
                    <a:schemeClr val="accent2"/>
                  </a:solidFill>
                  <a:prstDash val="solid"/>
                </a:ln>
                <a:solidFill>
                  <a:schemeClr val="accent2">
                    <a:lumMod val="40000"/>
                    <a:lumOff val="60000"/>
                  </a:schemeClr>
                </a:solidFill>
                <a:effectLst>
                  <a:glow rad="228600">
                    <a:schemeClr val="accent3">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SMART O THON</a:t>
            </a:r>
          </a:p>
        </p:txBody>
      </p:sp>
      <p:sp>
        <p:nvSpPr>
          <p:cNvPr id="3" name="Subtitle 2">
            <a:extLst>
              <a:ext uri="{FF2B5EF4-FFF2-40B4-BE49-F238E27FC236}">
                <a16:creationId xmlns:a16="http://schemas.microsoft.com/office/drawing/2014/main" id="{A4D3FEDC-B0B4-FCC0-3358-76EDBA633519}"/>
              </a:ext>
            </a:extLst>
          </p:cNvPr>
          <p:cNvSpPr>
            <a:spLocks noGrp="1"/>
          </p:cNvSpPr>
          <p:nvPr>
            <p:ph type="subTitle" idx="1"/>
          </p:nvPr>
        </p:nvSpPr>
        <p:spPr>
          <a:xfrm rot="8001497">
            <a:off x="11865107" y="3931938"/>
            <a:ext cx="1848306" cy="444959"/>
          </a:xfrm>
          <a:effectLst>
            <a:softEdge rad="317500"/>
          </a:effectLst>
        </p:spPr>
        <p:style>
          <a:lnRef idx="2">
            <a:schemeClr val="accent1"/>
          </a:lnRef>
          <a:fillRef idx="1">
            <a:schemeClr val="lt1"/>
          </a:fillRef>
          <a:effectRef idx="0">
            <a:schemeClr val="accent1"/>
          </a:effectRef>
          <a:fontRef idx="minor">
            <a:schemeClr val="dk1"/>
          </a:fontRef>
        </p:style>
        <p:txBody>
          <a:bodyPr>
            <a:normAutofit/>
          </a:bodyPr>
          <a:lstStyle/>
          <a:p>
            <a:r>
              <a:rPr lang="en-IN" sz="1200" dirty="0">
                <a:ln w="0"/>
                <a:solidFill>
                  <a:schemeClr val="accent4">
                    <a:lumMod val="50000"/>
                  </a:schemeClr>
                </a:solidFill>
                <a:effectLst>
                  <a:glow rad="101600">
                    <a:schemeClr val="accent3">
                      <a:satMod val="175000"/>
                      <a:alpha val="40000"/>
                    </a:schemeClr>
                  </a:glow>
                  <a:outerShdw blurRad="38100" dist="25400" dir="5400000" algn="ctr" rotWithShape="0">
                    <a:srgbClr val="6E747A">
                      <a:alpha val="43000"/>
                    </a:srgbClr>
                  </a:outerShdw>
                  <a:reflection blurRad="6350" stA="50000" endA="300" endPos="50000" dist="29997" dir="5400000" sy="-100000" algn="bl" rotWithShape="0"/>
                </a:effectLst>
                <a:latin typeface="Times New Roman" panose="02020603050405020304" pitchFamily="18" charset="0"/>
                <a:cs typeface="Times New Roman" panose="02020603050405020304" pitchFamily="18" charset="0"/>
              </a:rPr>
              <a:t>IDEA : DIGITAL  BRAILLE</a:t>
            </a: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r"/>
            <a:endParaRPr lang="en-IN" sz="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IN" sz="800" dirty="0"/>
          </a:p>
        </p:txBody>
      </p:sp>
      <p:sp>
        <p:nvSpPr>
          <p:cNvPr id="18" name="Rectangle: Rounded Corners 17">
            <a:extLst>
              <a:ext uri="{FF2B5EF4-FFF2-40B4-BE49-F238E27FC236}">
                <a16:creationId xmlns:a16="http://schemas.microsoft.com/office/drawing/2014/main" id="{97F7AF45-C047-720E-5E67-E5E5E1F9FDFA}"/>
              </a:ext>
            </a:extLst>
          </p:cNvPr>
          <p:cNvSpPr/>
          <p:nvPr/>
        </p:nvSpPr>
        <p:spPr>
          <a:xfrm>
            <a:off x="2881147" y="-36512"/>
            <a:ext cx="9310853" cy="6858000"/>
          </a:xfrm>
          <a:prstGeom prst="roundRect">
            <a:avLst/>
          </a:prstGeom>
          <a:solidFill>
            <a:srgbClr val="3948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Diagram 21">
            <a:extLst>
              <a:ext uri="{FF2B5EF4-FFF2-40B4-BE49-F238E27FC236}">
                <a16:creationId xmlns:a16="http://schemas.microsoft.com/office/drawing/2014/main" id="{4FB9DDAF-3F1A-C13E-9797-85875BFA726A}"/>
              </a:ext>
            </a:extLst>
          </p:cNvPr>
          <p:cNvGraphicFramePr/>
          <p:nvPr/>
        </p:nvGraphicFramePr>
        <p:xfrm>
          <a:off x="4961391" y="-99256"/>
          <a:ext cx="609694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Rounded Corners 23">
            <a:extLst>
              <a:ext uri="{FF2B5EF4-FFF2-40B4-BE49-F238E27FC236}">
                <a16:creationId xmlns:a16="http://schemas.microsoft.com/office/drawing/2014/main" id="{F662BECB-8BED-18C8-DCD2-F8B304D44C41}"/>
              </a:ext>
            </a:extLst>
          </p:cNvPr>
          <p:cNvSpPr/>
          <p:nvPr/>
        </p:nvSpPr>
        <p:spPr>
          <a:xfrm>
            <a:off x="2881147" y="-49628"/>
            <a:ext cx="9310853" cy="6957256"/>
          </a:xfrm>
          <a:prstGeom prst="roundRect">
            <a:avLst/>
          </a:prstGeom>
          <a:solidFill>
            <a:srgbClr val="212A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C659CA81-98BD-FADC-9C90-BB67B4CC925B}"/>
              </a:ext>
            </a:extLst>
          </p:cNvPr>
          <p:cNvGraphicFramePr/>
          <p:nvPr/>
        </p:nvGraphicFramePr>
        <p:xfrm>
          <a:off x="4961391" y="-67884"/>
          <a:ext cx="6858000"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9BC54585-DE9F-ABAA-2B21-2F316768BC44}"/>
              </a:ext>
            </a:extLst>
          </p:cNvPr>
          <p:cNvSpPr/>
          <p:nvPr/>
        </p:nvSpPr>
        <p:spPr>
          <a:xfrm>
            <a:off x="2872758" y="-51252"/>
            <a:ext cx="9319242" cy="6957256"/>
          </a:xfrm>
          <a:prstGeom prst="roundRect">
            <a:avLst/>
          </a:prstGeom>
          <a:solidFill>
            <a:srgbClr val="9BA4B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Rectangle: Top Corners Rounded 7">
            <a:extLst>
              <a:ext uri="{FF2B5EF4-FFF2-40B4-BE49-F238E27FC236}">
                <a16:creationId xmlns:a16="http://schemas.microsoft.com/office/drawing/2014/main" id="{4E431EA2-D15E-D470-0D5E-ED0F30EDD9DE}"/>
              </a:ext>
            </a:extLst>
          </p:cNvPr>
          <p:cNvSpPr/>
          <p:nvPr/>
        </p:nvSpPr>
        <p:spPr>
          <a:xfrm rot="5400000">
            <a:off x="11849419" y="4845270"/>
            <a:ext cx="1334386" cy="744280"/>
          </a:xfrm>
          <a:prstGeom prst="round2SameRect">
            <a:avLst/>
          </a:prstGeom>
          <a:solidFill>
            <a:srgbClr val="9DB2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Diagram 12">
            <a:extLst>
              <a:ext uri="{FF2B5EF4-FFF2-40B4-BE49-F238E27FC236}">
                <a16:creationId xmlns:a16="http://schemas.microsoft.com/office/drawing/2014/main" id="{FD811644-4B2D-2B94-DC1B-BD2C1FEB3AAC}"/>
              </a:ext>
            </a:extLst>
          </p:cNvPr>
          <p:cNvGraphicFramePr/>
          <p:nvPr>
            <p:extLst>
              <p:ext uri="{D42A27DB-BD31-4B8C-83A1-F6EECF244321}">
                <p14:modId xmlns:p14="http://schemas.microsoft.com/office/powerpoint/2010/main" val="4220135658"/>
              </p:ext>
            </p:extLst>
          </p:nvPr>
        </p:nvGraphicFramePr>
        <p:xfrm>
          <a:off x="5113791" y="53144"/>
          <a:ext cx="6096940" cy="6858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TextBox 13">
            <a:extLst>
              <a:ext uri="{FF2B5EF4-FFF2-40B4-BE49-F238E27FC236}">
                <a16:creationId xmlns:a16="http://schemas.microsoft.com/office/drawing/2014/main" id="{77212CD6-C46A-2E87-8CBA-4EBE7870B926}"/>
              </a:ext>
            </a:extLst>
          </p:cNvPr>
          <p:cNvSpPr txBox="1"/>
          <p:nvPr/>
        </p:nvSpPr>
        <p:spPr>
          <a:xfrm>
            <a:off x="-1414272" y="2360248"/>
            <a:ext cx="5604234" cy="1938992"/>
          </a:xfrm>
          <a:prstGeom prst="rect">
            <a:avLst/>
          </a:prstGeom>
          <a:noFill/>
        </p:spPr>
        <p:txBody>
          <a:bodyPr wrap="square" rtlCol="0">
            <a:spAutoFit/>
          </a:bodyPr>
          <a:lstStyle/>
          <a:p>
            <a:pPr algn="ctr"/>
            <a:r>
              <a:rPr lang="en-IN" sz="4000" b="1" dirty="0">
                <a:solidFill>
                  <a:srgbClr val="434345"/>
                </a:solidFill>
                <a:latin typeface="Times New Roman" panose="02020603050405020304" pitchFamily="18" charset="0"/>
                <a:cs typeface="Times New Roman" panose="02020603050405020304" pitchFamily="18" charset="0"/>
              </a:rPr>
              <a:t>Team</a:t>
            </a:r>
          </a:p>
          <a:p>
            <a:pPr algn="ctr"/>
            <a:r>
              <a:rPr lang="en-IN" sz="4000" b="1" dirty="0">
                <a:solidFill>
                  <a:srgbClr val="434345"/>
                </a:solidFill>
                <a:latin typeface="Times New Roman" panose="02020603050405020304" pitchFamily="18" charset="0"/>
                <a:cs typeface="Times New Roman" panose="02020603050405020304" pitchFamily="18" charset="0"/>
              </a:rPr>
              <a:t> IoT Wizards</a:t>
            </a:r>
          </a:p>
          <a:p>
            <a:pPr algn="ctr"/>
            <a:r>
              <a:rPr lang="en-IN" sz="4000" b="1" dirty="0">
                <a:solidFill>
                  <a:srgbClr val="434345"/>
                </a:solidFill>
                <a:latin typeface="Times New Roman" panose="02020603050405020304" pitchFamily="18" charset="0"/>
                <a:cs typeface="Times New Roman" panose="02020603050405020304" pitchFamily="18" charset="0"/>
              </a:rPr>
              <a:t> Members</a:t>
            </a:r>
          </a:p>
        </p:txBody>
      </p:sp>
      <p:pic>
        <p:nvPicPr>
          <p:cNvPr id="21" name="Picture 20">
            <a:extLst>
              <a:ext uri="{FF2B5EF4-FFF2-40B4-BE49-F238E27FC236}">
                <a16:creationId xmlns:a16="http://schemas.microsoft.com/office/drawing/2014/main" id="{FABBE33C-70FC-A64A-03E9-8B18908A02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7649640">
            <a:off x="6723234" y="6787127"/>
            <a:ext cx="2438400" cy="2571750"/>
          </a:xfrm>
          <a:prstGeom prst="rect">
            <a:avLst/>
          </a:prstGeom>
        </p:spPr>
      </p:pic>
      <p:pic>
        <p:nvPicPr>
          <p:cNvPr id="23" name="Picture 22">
            <a:extLst>
              <a:ext uri="{FF2B5EF4-FFF2-40B4-BE49-F238E27FC236}">
                <a16:creationId xmlns:a16="http://schemas.microsoft.com/office/drawing/2014/main" id="{A7F2F495-1346-C65E-DFFD-C2B8B6E879B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8953133">
            <a:off x="-1185161" y="-742917"/>
            <a:ext cx="1826435" cy="992803"/>
          </a:xfrm>
          <a:prstGeom prst="rect">
            <a:avLst/>
          </a:prstGeom>
        </p:spPr>
      </p:pic>
      <p:pic>
        <p:nvPicPr>
          <p:cNvPr id="25" name="Picture 24">
            <a:extLst>
              <a:ext uri="{FF2B5EF4-FFF2-40B4-BE49-F238E27FC236}">
                <a16:creationId xmlns:a16="http://schemas.microsoft.com/office/drawing/2014/main" id="{D6309B14-482B-1534-1FAD-CF73891891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3338679">
            <a:off x="12060868" y="-705589"/>
            <a:ext cx="1826435" cy="1014080"/>
          </a:xfrm>
          <a:prstGeom prst="rect">
            <a:avLst/>
          </a:prstGeom>
        </p:spPr>
      </p:pic>
      <p:sp>
        <p:nvSpPr>
          <p:cNvPr id="26" name="Rectangle: Rounded Corners 25">
            <a:extLst>
              <a:ext uri="{FF2B5EF4-FFF2-40B4-BE49-F238E27FC236}">
                <a16:creationId xmlns:a16="http://schemas.microsoft.com/office/drawing/2014/main" id="{13AA70A9-49AA-4145-122B-2C4808D23A0A}"/>
              </a:ext>
            </a:extLst>
          </p:cNvPr>
          <p:cNvSpPr/>
          <p:nvPr/>
        </p:nvSpPr>
        <p:spPr>
          <a:xfrm rot="17613540">
            <a:off x="-3916563" y="5104371"/>
            <a:ext cx="4083914" cy="23668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1371A7A5-EF71-0B1D-7A55-7570A95B9C42}"/>
              </a:ext>
            </a:extLst>
          </p:cNvPr>
          <p:cNvSpPr txBox="1"/>
          <p:nvPr/>
        </p:nvSpPr>
        <p:spPr>
          <a:xfrm>
            <a:off x="949999" y="-867639"/>
            <a:ext cx="3329343" cy="461665"/>
          </a:xfrm>
          <a:prstGeom prst="rect">
            <a:avLst/>
          </a:prstGeom>
          <a:solidFill>
            <a:srgbClr val="F5F5F7"/>
          </a:solidFill>
        </p:spPr>
        <p:txBody>
          <a:bodyPr wrap="square" rtlCol="0">
            <a:spAutoFit/>
          </a:bodyPr>
          <a:lstStyle/>
          <a:p>
            <a:pPr algn="ctr"/>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415987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3">
                                            <p:bg/>
                                          </p:spTgt>
                                        </p:tgtEl>
                                      </p:cBhvr>
                                      <p:by x="150000" y="15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4D65DA1C-1AED-D988-40F4-0355352782B0}"/>
              </a:ext>
            </a:extLst>
          </p:cNvPr>
          <p:cNvSpPr/>
          <p:nvPr/>
        </p:nvSpPr>
        <p:spPr>
          <a:xfrm rot="1904121">
            <a:off x="11092056" y="-1768824"/>
            <a:ext cx="4452167" cy="2121666"/>
          </a:xfrm>
          <a:prstGeom prst="roundRect">
            <a:avLst/>
          </a:prstGeom>
          <a:solidFill>
            <a:srgbClr val="9BA4B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A9A345B5-1DEB-1CE2-97C5-524C810C51BF}"/>
              </a:ext>
            </a:extLst>
          </p:cNvPr>
          <p:cNvSpPr/>
          <p:nvPr/>
        </p:nvSpPr>
        <p:spPr>
          <a:xfrm>
            <a:off x="12328894" y="1709683"/>
            <a:ext cx="4794606" cy="3159913"/>
          </a:xfrm>
          <a:prstGeom prst="roundRect">
            <a:avLst/>
          </a:prstGeom>
          <a:solidFill>
            <a:srgbClr val="212A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4C2EF2EA-E956-BB97-644E-E12D13F9847B}"/>
              </a:ext>
            </a:extLst>
          </p:cNvPr>
          <p:cNvSpPr/>
          <p:nvPr/>
        </p:nvSpPr>
        <p:spPr>
          <a:xfrm rot="18673954">
            <a:off x="10371145" y="6699319"/>
            <a:ext cx="6335871" cy="3242714"/>
          </a:xfrm>
          <a:prstGeom prst="roundRect">
            <a:avLst/>
          </a:prstGeom>
          <a:solidFill>
            <a:srgbClr val="3948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BA942D4-C6F4-7880-75EC-25E0610A8C79}"/>
              </a:ext>
            </a:extLst>
          </p:cNvPr>
          <p:cNvSpPr txBox="1"/>
          <p:nvPr/>
        </p:nvSpPr>
        <p:spPr>
          <a:xfrm>
            <a:off x="-4542482" y="2490927"/>
            <a:ext cx="5604234" cy="1938992"/>
          </a:xfrm>
          <a:prstGeom prst="rect">
            <a:avLst/>
          </a:prstGeom>
          <a:noFill/>
        </p:spPr>
        <p:txBody>
          <a:bodyPr wrap="square" rtlCol="0">
            <a:spAutoFit/>
          </a:bodyPr>
          <a:lstStyle/>
          <a:p>
            <a:pPr algn="ctr"/>
            <a:r>
              <a:rPr lang="en-IN" sz="4000" b="1" dirty="0">
                <a:solidFill>
                  <a:srgbClr val="434345"/>
                </a:solidFill>
                <a:latin typeface="Times New Roman" panose="02020603050405020304" pitchFamily="18" charset="0"/>
                <a:cs typeface="Times New Roman" panose="02020603050405020304" pitchFamily="18" charset="0"/>
              </a:rPr>
              <a:t>Team</a:t>
            </a:r>
          </a:p>
          <a:p>
            <a:pPr algn="ctr"/>
            <a:r>
              <a:rPr lang="en-IN" sz="4000" b="1" dirty="0">
                <a:solidFill>
                  <a:srgbClr val="434345"/>
                </a:solidFill>
                <a:latin typeface="Times New Roman" panose="02020603050405020304" pitchFamily="18" charset="0"/>
                <a:cs typeface="Times New Roman" panose="02020603050405020304" pitchFamily="18" charset="0"/>
              </a:rPr>
              <a:t> IoT Wizards</a:t>
            </a:r>
          </a:p>
          <a:p>
            <a:pPr algn="ctr"/>
            <a:r>
              <a:rPr lang="en-IN" sz="4000" b="1" dirty="0">
                <a:solidFill>
                  <a:srgbClr val="434345"/>
                </a:solidFill>
                <a:latin typeface="Times New Roman" panose="02020603050405020304" pitchFamily="18" charset="0"/>
                <a:cs typeface="Times New Roman" panose="02020603050405020304" pitchFamily="18" charset="0"/>
              </a:rPr>
              <a:t> Members</a:t>
            </a:r>
          </a:p>
        </p:txBody>
      </p:sp>
      <p:pic>
        <p:nvPicPr>
          <p:cNvPr id="33" name="Picture 32">
            <a:extLst>
              <a:ext uri="{FF2B5EF4-FFF2-40B4-BE49-F238E27FC236}">
                <a16:creationId xmlns:a16="http://schemas.microsoft.com/office/drawing/2014/main" id="{77A4C768-6C34-9484-7EC5-A850C57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00862">
            <a:off x="7519871" y="1815027"/>
            <a:ext cx="4869579" cy="5135884"/>
          </a:xfrm>
          <a:prstGeom prst="rect">
            <a:avLst/>
          </a:prstGeom>
        </p:spPr>
      </p:pic>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37" name="TextBox 36">
            <a:extLst>
              <a:ext uri="{FF2B5EF4-FFF2-40B4-BE49-F238E27FC236}">
                <a16:creationId xmlns:a16="http://schemas.microsoft.com/office/drawing/2014/main" id="{0B495117-E553-8AD5-9851-64840046E261}"/>
              </a:ext>
            </a:extLst>
          </p:cNvPr>
          <p:cNvSpPr txBox="1"/>
          <p:nvPr/>
        </p:nvSpPr>
        <p:spPr>
          <a:xfrm>
            <a:off x="536804" y="1061545"/>
            <a:ext cx="6110283" cy="830997"/>
          </a:xfrm>
          <a:prstGeom prst="rect">
            <a:avLst/>
          </a:prstGeom>
          <a:solidFill>
            <a:srgbClr val="F5F5F7"/>
          </a:solidFill>
        </p:spPr>
        <p:txBody>
          <a:bodyPr wrap="square" rtlCol="0">
            <a:spAutoFit/>
          </a:bodyPr>
          <a:lstStyle/>
          <a:p>
            <a:pPr algn="ctr"/>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a:t>
            </a:r>
          </a:p>
        </p:txBody>
      </p:sp>
      <p:sp>
        <p:nvSpPr>
          <p:cNvPr id="38" name="Rectangle: Rounded Corners 37">
            <a:extLst>
              <a:ext uri="{FF2B5EF4-FFF2-40B4-BE49-F238E27FC236}">
                <a16:creationId xmlns:a16="http://schemas.microsoft.com/office/drawing/2014/main" id="{221C1401-2D60-069C-276A-9242011B0312}"/>
              </a:ext>
            </a:extLst>
          </p:cNvPr>
          <p:cNvSpPr/>
          <p:nvPr/>
        </p:nvSpPr>
        <p:spPr>
          <a:xfrm>
            <a:off x="242853" y="2032054"/>
            <a:ext cx="6698184" cy="47957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9F6C4577-F38C-52A8-972F-EC5A292563BF}"/>
              </a:ext>
            </a:extLst>
          </p:cNvPr>
          <p:cNvSpPr txBox="1"/>
          <p:nvPr/>
        </p:nvSpPr>
        <p:spPr>
          <a:xfrm>
            <a:off x="456397" y="2463243"/>
            <a:ext cx="6329217"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Louis Braille was a French inventor of a reading and writing system, named braille after him, intended for use by visually impaired people.</a:t>
            </a:r>
          </a:p>
          <a:p>
            <a:pPr algn="ct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2800" b="1" i="1" dirty="0">
                <a:latin typeface="Times New Roman" panose="02020603050405020304" pitchFamily="18" charset="0"/>
                <a:cs typeface="Times New Roman" panose="02020603050405020304" pitchFamily="18" charset="0"/>
              </a:rPr>
              <a:t> His system is used worldwide and remains virtually unchanged to this day</a:t>
            </a:r>
            <a:r>
              <a:rPr lang="en-US" sz="2800" b="1" dirty="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936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7A4C768-6C34-9484-7EC5-A850C57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505558">
            <a:off x="13316197" y="2957306"/>
            <a:ext cx="2010470" cy="2120418"/>
          </a:xfrm>
          <a:prstGeom prst="rect">
            <a:avLst/>
          </a:prstGeom>
        </p:spPr>
      </p:pic>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37" name="TextBox 36">
            <a:extLst>
              <a:ext uri="{FF2B5EF4-FFF2-40B4-BE49-F238E27FC236}">
                <a16:creationId xmlns:a16="http://schemas.microsoft.com/office/drawing/2014/main" id="{0B495117-E553-8AD5-9851-64840046E261}"/>
              </a:ext>
            </a:extLst>
          </p:cNvPr>
          <p:cNvSpPr txBox="1"/>
          <p:nvPr/>
        </p:nvSpPr>
        <p:spPr>
          <a:xfrm>
            <a:off x="287348" y="7118258"/>
            <a:ext cx="6110283" cy="400110"/>
          </a:xfrm>
          <a:prstGeom prst="rect">
            <a:avLst/>
          </a:prstGeom>
          <a:solidFill>
            <a:srgbClr val="F5F5F7"/>
          </a:solid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a:t>
            </a:r>
          </a:p>
        </p:txBody>
      </p:sp>
      <p:sp>
        <p:nvSpPr>
          <p:cNvPr id="38" name="Rectangle: Rounded Corners 37">
            <a:extLst>
              <a:ext uri="{FF2B5EF4-FFF2-40B4-BE49-F238E27FC236}">
                <a16:creationId xmlns:a16="http://schemas.microsoft.com/office/drawing/2014/main" id="{221C1401-2D60-069C-276A-9242011B0312}"/>
              </a:ext>
            </a:extLst>
          </p:cNvPr>
          <p:cNvSpPr/>
          <p:nvPr/>
        </p:nvSpPr>
        <p:spPr>
          <a:xfrm rot="19383576">
            <a:off x="-2252927" y="2880034"/>
            <a:ext cx="1412386" cy="16425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0E27308B-655F-C2AE-8E12-B6B11F529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448" y="922034"/>
            <a:ext cx="5264924" cy="5264924"/>
          </a:xfrm>
          <a:prstGeom prst="rect">
            <a:avLst/>
          </a:prstGeom>
        </p:spPr>
      </p:pic>
      <p:sp>
        <p:nvSpPr>
          <p:cNvPr id="4" name="Arrow: Left 3">
            <a:extLst>
              <a:ext uri="{FF2B5EF4-FFF2-40B4-BE49-F238E27FC236}">
                <a16:creationId xmlns:a16="http://schemas.microsoft.com/office/drawing/2014/main" id="{1A693653-E6B4-65A3-53F0-5F080E8607F3}"/>
              </a:ext>
            </a:extLst>
          </p:cNvPr>
          <p:cNvSpPr/>
          <p:nvPr/>
        </p:nvSpPr>
        <p:spPr>
          <a:xfrm>
            <a:off x="5472783" y="1428176"/>
            <a:ext cx="1246433" cy="818148"/>
          </a:xfrm>
          <a:prstGeom prst="leftArrow">
            <a:avLst/>
          </a:prstGeom>
          <a:solidFill>
            <a:srgbClr val="FBF9E5"/>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 name="Arrow: Left 5">
            <a:extLst>
              <a:ext uri="{FF2B5EF4-FFF2-40B4-BE49-F238E27FC236}">
                <a16:creationId xmlns:a16="http://schemas.microsoft.com/office/drawing/2014/main" id="{0ECF6721-1914-9D94-3E8F-71E3221CE6BF}"/>
              </a:ext>
            </a:extLst>
          </p:cNvPr>
          <p:cNvSpPr/>
          <p:nvPr/>
        </p:nvSpPr>
        <p:spPr>
          <a:xfrm>
            <a:off x="5472782" y="3154731"/>
            <a:ext cx="1246433" cy="818148"/>
          </a:xfrm>
          <a:prstGeom prst="leftArrow">
            <a:avLst/>
          </a:prstGeom>
          <a:solidFill>
            <a:srgbClr val="FBF9E5"/>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Arrow: Left 6">
            <a:extLst>
              <a:ext uri="{FF2B5EF4-FFF2-40B4-BE49-F238E27FC236}">
                <a16:creationId xmlns:a16="http://schemas.microsoft.com/office/drawing/2014/main" id="{E4CE836B-6D1B-730E-CCA4-BC6D54178D0E}"/>
              </a:ext>
            </a:extLst>
          </p:cNvPr>
          <p:cNvSpPr/>
          <p:nvPr/>
        </p:nvSpPr>
        <p:spPr>
          <a:xfrm>
            <a:off x="5472783" y="4881286"/>
            <a:ext cx="1246433" cy="818148"/>
          </a:xfrm>
          <a:prstGeom prst="leftArrow">
            <a:avLst/>
          </a:prstGeom>
          <a:solidFill>
            <a:srgbClr val="FBF9E5"/>
          </a:solidFill>
          <a:ln w="5715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0547CB9-60EF-F487-4429-98F5B994FCB3}"/>
              </a:ext>
            </a:extLst>
          </p:cNvPr>
          <p:cNvSpPr/>
          <p:nvPr/>
        </p:nvSpPr>
        <p:spPr>
          <a:xfrm>
            <a:off x="7090610" y="1428176"/>
            <a:ext cx="4732422" cy="818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CF42FD3C-207C-A510-4A8B-627DFEE5828D}"/>
              </a:ext>
            </a:extLst>
          </p:cNvPr>
          <p:cNvSpPr txBox="1"/>
          <p:nvPr/>
        </p:nvSpPr>
        <p:spPr>
          <a:xfrm>
            <a:off x="7196368" y="1483307"/>
            <a:ext cx="4520906" cy="707886"/>
          </a:xfrm>
          <a:prstGeom prst="rect">
            <a:avLst/>
          </a:prstGeom>
          <a:noFill/>
        </p:spPr>
        <p:txBody>
          <a:bodyPr wrap="square" rtlCol="0">
            <a:spAutoFit/>
          </a:bodyPr>
          <a:lstStyle/>
          <a:p>
            <a:pPr algn="ctr"/>
            <a:r>
              <a:rPr lang="en-US" sz="2000" i="1" dirty="0">
                <a:latin typeface="Times New Roman" panose="02020603050405020304" pitchFamily="18" charset="0"/>
                <a:cs typeface="Times New Roman" panose="02020603050405020304" pitchFamily="18" charset="0"/>
              </a:rPr>
              <a:t>It allow blind individuals to identify and learn to read through touch.</a:t>
            </a:r>
            <a:endParaRPr lang="en-IN" sz="2000" i="1"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3F7C9A5C-29EA-2C39-3A68-58817CFF791B}"/>
              </a:ext>
            </a:extLst>
          </p:cNvPr>
          <p:cNvSpPr/>
          <p:nvPr/>
        </p:nvSpPr>
        <p:spPr>
          <a:xfrm>
            <a:off x="6785810" y="2851318"/>
            <a:ext cx="5406190" cy="12003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5658625C-9E0C-D180-E44D-05D73E44975F}"/>
              </a:ext>
            </a:extLst>
          </p:cNvPr>
          <p:cNvSpPr txBox="1"/>
          <p:nvPr/>
        </p:nvSpPr>
        <p:spPr>
          <a:xfrm>
            <a:off x="6927076" y="2861614"/>
            <a:ext cx="5264924" cy="1200329"/>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The system was initially intended for military use, enabling soldiers to communicate silently at night. However, the </a:t>
            </a:r>
            <a:r>
              <a:rPr lang="en-US" i="1" dirty="0" err="1">
                <a:latin typeface="Times New Roman" panose="02020603050405020304" pitchFamily="18" charset="0"/>
                <a:cs typeface="Times New Roman" panose="02020603050405020304" pitchFamily="18" charset="0"/>
              </a:rPr>
              <a:t>Barbier</a:t>
            </a:r>
            <a:r>
              <a:rPr lang="en-US" i="1" dirty="0">
                <a:latin typeface="Times New Roman" panose="02020603050405020304" pitchFamily="18" charset="0"/>
                <a:cs typeface="Times New Roman" panose="02020603050405020304" pitchFamily="18" charset="0"/>
              </a:rPr>
              <a:t> System was complex and difficult to learn, limiting its practicality.</a:t>
            </a:r>
            <a:endParaRPr lang="en-IN" i="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782137B-3135-3092-6E5E-2E4252E1E285}"/>
              </a:ext>
            </a:extLst>
          </p:cNvPr>
          <p:cNvSpPr/>
          <p:nvPr/>
        </p:nvSpPr>
        <p:spPr>
          <a:xfrm>
            <a:off x="6785811" y="4379495"/>
            <a:ext cx="5335646" cy="19489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latin typeface="Times New Roman" panose="02020603050405020304" pitchFamily="18" charset="0"/>
                <a:cs typeface="Times New Roman" panose="02020603050405020304" pitchFamily="18" charset="0"/>
              </a:rPr>
              <a:t>This system provided a greater number of possible combinations and was easier to learn and use. Braille's system revolutionized tactile communication and became the dominant method of reading and writing for individuals with visual impairments worldwide.</a:t>
            </a:r>
            <a:endParaRPr lang="en-IN" i="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1169F04-1EFD-6264-4794-F8C4B0857796}"/>
              </a:ext>
            </a:extLst>
          </p:cNvPr>
          <p:cNvSpPr/>
          <p:nvPr/>
        </p:nvSpPr>
        <p:spPr>
          <a:xfrm>
            <a:off x="3342489" y="-1038288"/>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5CEA384-3808-66B2-D260-5541E8D7EAFE}"/>
              </a:ext>
            </a:extLst>
          </p:cNvPr>
          <p:cNvSpPr/>
          <p:nvPr/>
        </p:nvSpPr>
        <p:spPr>
          <a:xfrm flipV="1">
            <a:off x="12521174" y="-141781"/>
            <a:ext cx="688602" cy="710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FABB3D0-C171-2F98-C0A6-D6BAFBF2F1D4}"/>
              </a:ext>
            </a:extLst>
          </p:cNvPr>
          <p:cNvSpPr txBox="1"/>
          <p:nvPr/>
        </p:nvSpPr>
        <p:spPr>
          <a:xfrm>
            <a:off x="3342490" y="-94175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13D7AF2-C463-0CB6-7D92-84585F1962AE}"/>
              </a:ext>
            </a:extLst>
          </p:cNvPr>
          <p:cNvSpPr txBox="1"/>
          <p:nvPr/>
        </p:nvSpPr>
        <p:spPr>
          <a:xfrm>
            <a:off x="12003913" y="-701711"/>
            <a:ext cx="3568961" cy="630942"/>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There are an estimated 8.4 million visually impaired people in India, including both children and adults. It is estimated that at least 200,000 children in India have severe visual impairment or blindness and approximately 15,000 are in schools for the blind ~National Institutes of Health (India)Our idea aims to develop a digital braille display system that revolutionizes the education of visually impaired children.</a:t>
            </a:r>
            <a:endParaRPr lang="en-IN" sz="700"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37967AB7-A1EA-EBD8-FA73-04726B91A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3005" y="7118258"/>
            <a:ext cx="4912420" cy="2149501"/>
          </a:xfrm>
          <a:prstGeom prst="rect">
            <a:avLst/>
          </a:prstGeom>
        </p:spPr>
      </p:pic>
    </p:spTree>
    <p:extLst>
      <p:ext uri="{BB962C8B-B14F-4D97-AF65-F5344CB8AC3E}">
        <p14:creationId xmlns:p14="http://schemas.microsoft.com/office/powerpoint/2010/main" val="2412810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0749426-85E7-D39C-BB8E-41114EEE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4" y="-70769"/>
            <a:ext cx="1826435" cy="992803"/>
          </a:xfrm>
          <a:prstGeom prst="rect">
            <a:avLst/>
          </a:prstGeom>
        </p:spPr>
      </p:pic>
      <p:pic>
        <p:nvPicPr>
          <p:cNvPr id="36" name="Picture 35">
            <a:extLst>
              <a:ext uri="{FF2B5EF4-FFF2-40B4-BE49-F238E27FC236}">
                <a16:creationId xmlns:a16="http://schemas.microsoft.com/office/drawing/2014/main" id="{D1E011ED-64AE-F961-EFF9-221FCDB8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021" y="-21647"/>
            <a:ext cx="1826435" cy="1014080"/>
          </a:xfrm>
          <a:prstGeom prst="rect">
            <a:avLst/>
          </a:prstGeom>
        </p:spPr>
      </p:pic>
      <p:sp>
        <p:nvSpPr>
          <p:cNvPr id="38" name="Rectangle: Rounded Corners 37">
            <a:extLst>
              <a:ext uri="{FF2B5EF4-FFF2-40B4-BE49-F238E27FC236}">
                <a16:creationId xmlns:a16="http://schemas.microsoft.com/office/drawing/2014/main" id="{221C1401-2D60-069C-276A-9242011B0312}"/>
              </a:ext>
            </a:extLst>
          </p:cNvPr>
          <p:cNvSpPr/>
          <p:nvPr/>
        </p:nvSpPr>
        <p:spPr>
          <a:xfrm rot="19383576">
            <a:off x="-2252927" y="2880034"/>
            <a:ext cx="1412386" cy="16425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31169F04-1EFD-6264-4794-F8C4B0857796}"/>
              </a:ext>
            </a:extLst>
          </p:cNvPr>
          <p:cNvSpPr/>
          <p:nvPr/>
        </p:nvSpPr>
        <p:spPr>
          <a:xfrm>
            <a:off x="3342489" y="-1038288"/>
            <a:ext cx="5871411" cy="72993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5CEA384-3808-66B2-D260-5541E8D7EAFE}"/>
              </a:ext>
            </a:extLst>
          </p:cNvPr>
          <p:cNvSpPr/>
          <p:nvPr/>
        </p:nvSpPr>
        <p:spPr>
          <a:xfrm flipV="1">
            <a:off x="12521174" y="-141781"/>
            <a:ext cx="688602" cy="710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FABB3D0-C171-2F98-C0A6-D6BAFBF2F1D4}"/>
              </a:ext>
            </a:extLst>
          </p:cNvPr>
          <p:cNvSpPr txBox="1"/>
          <p:nvPr/>
        </p:nvSpPr>
        <p:spPr>
          <a:xfrm>
            <a:off x="3342490" y="-941750"/>
            <a:ext cx="587141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Goals and Objective</a:t>
            </a:r>
            <a:endParaRPr lang="en-IN" sz="3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13D7AF2-C463-0CB6-7D92-84585F1962AE}"/>
              </a:ext>
            </a:extLst>
          </p:cNvPr>
          <p:cNvSpPr txBox="1"/>
          <p:nvPr/>
        </p:nvSpPr>
        <p:spPr>
          <a:xfrm>
            <a:off x="12003913" y="-701711"/>
            <a:ext cx="3568961" cy="630942"/>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There are an estimated 8.4 million visually impaired people in India, including both children and adults. It is estimated that at least 200,000 children in India have severe visual impairment or blindness and approximately 15,000 are in schools for the blind ~National Institutes of Health (India)Our idea aims to develop a digital braille display system that revolutionizes the education of visually impaired children.</a:t>
            </a:r>
            <a:endParaRPr lang="en-IN" sz="7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83F5192-62B0-84AF-0387-95D24AAD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56" y="1565029"/>
            <a:ext cx="10937488" cy="4785857"/>
          </a:xfrm>
          <a:prstGeom prst="rect">
            <a:avLst/>
          </a:prstGeom>
        </p:spPr>
      </p:pic>
      <p:sp>
        <p:nvSpPr>
          <p:cNvPr id="20" name="TextBox 19">
            <a:extLst>
              <a:ext uri="{FF2B5EF4-FFF2-40B4-BE49-F238E27FC236}">
                <a16:creationId xmlns:a16="http://schemas.microsoft.com/office/drawing/2014/main" id="{33CE798F-492B-B96B-C0A4-6A716638D0BD}"/>
              </a:ext>
            </a:extLst>
          </p:cNvPr>
          <p:cNvSpPr txBox="1"/>
          <p:nvPr/>
        </p:nvSpPr>
        <p:spPr>
          <a:xfrm>
            <a:off x="2472490" y="334645"/>
            <a:ext cx="7247020"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Braille Language</a:t>
            </a:r>
          </a:p>
        </p:txBody>
      </p:sp>
      <p:pic>
        <p:nvPicPr>
          <p:cNvPr id="21" name="Picture 20">
            <a:extLst>
              <a:ext uri="{FF2B5EF4-FFF2-40B4-BE49-F238E27FC236}">
                <a16:creationId xmlns:a16="http://schemas.microsoft.com/office/drawing/2014/main" id="{5C9A6638-03D1-4D7A-234D-732133F2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924" y="3980695"/>
            <a:ext cx="3180348" cy="2161643"/>
          </a:xfrm>
          <a:prstGeom prst="rect">
            <a:avLst/>
          </a:prstGeom>
        </p:spPr>
      </p:pic>
    </p:spTree>
    <p:extLst>
      <p:ext uri="{BB962C8B-B14F-4D97-AF65-F5344CB8AC3E}">
        <p14:creationId xmlns:p14="http://schemas.microsoft.com/office/powerpoint/2010/main" val="1879315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1104</Words>
  <Application>Microsoft Office PowerPoint</Application>
  <PresentationFormat>Widescreen</PresentationFormat>
  <Paragraphs>102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SMART-O-THON</vt:lpstr>
      <vt:lpstr>SMART-O-THON</vt:lpstr>
      <vt:lpstr>SMART O THON</vt:lpstr>
      <vt:lpstr>SMART O THON</vt:lpstr>
      <vt:lpstr>SMART O THON</vt:lpstr>
      <vt:lpstr>SMART O 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SMART-O-THON</dc:title>
  <dc:creator>Dhanu S</dc:creator>
  <cp:lastModifiedBy>Shiyam DT</cp:lastModifiedBy>
  <cp:revision>2</cp:revision>
  <dcterms:created xsi:type="dcterms:W3CDTF">2023-06-25T14:06:02Z</dcterms:created>
  <dcterms:modified xsi:type="dcterms:W3CDTF">2023-06-26T09:35:02Z</dcterms:modified>
</cp:coreProperties>
</file>